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03" r:id="rId2"/>
    <p:sldId id="431" r:id="rId3"/>
    <p:sldId id="594" r:id="rId4"/>
    <p:sldId id="606" r:id="rId5"/>
    <p:sldId id="602" r:id="rId6"/>
    <p:sldId id="604" r:id="rId7"/>
    <p:sldId id="605" r:id="rId8"/>
    <p:sldId id="595" r:id="rId9"/>
    <p:sldId id="597" r:id="rId10"/>
    <p:sldId id="598" r:id="rId11"/>
    <p:sldId id="554" r:id="rId12"/>
    <p:sldId id="556" r:id="rId13"/>
    <p:sldId id="559" r:id="rId14"/>
    <p:sldId id="560" r:id="rId15"/>
    <p:sldId id="599" r:id="rId16"/>
    <p:sldId id="600" r:id="rId17"/>
    <p:sldId id="601" r:id="rId18"/>
    <p:sldId id="607" r:id="rId19"/>
    <p:sldId id="396" r:id="rId20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CC"/>
    <a:srgbClr val="00FF00"/>
    <a:srgbClr val="006600"/>
    <a:srgbClr val="339933"/>
    <a:srgbClr val="70AD47"/>
    <a:srgbClr val="66FF33"/>
    <a:srgbClr val="FF0000"/>
    <a:srgbClr val="0000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128" autoAdjust="0"/>
  </p:normalViewPr>
  <p:slideViewPr>
    <p:cSldViewPr snapToGrid="0">
      <p:cViewPr>
        <p:scale>
          <a:sx n="68" d="100"/>
          <a:sy n="68" d="100"/>
        </p:scale>
        <p:origin x="-702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A443C-573A-438C-A94E-02C8804AF16F}" type="datetimeFigureOut">
              <a:rPr lang="id-ID" smtClean="0"/>
              <a:t>06/08/2020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96D27-B6A8-4F78-9705-2FFC57CDE21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8427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96D27-B6A8-4F78-9705-2FFC57CDE215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1566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96D27-B6A8-4F78-9705-2FFC57CDE215}" type="slidenum">
              <a:rPr lang="id-ID" smtClean="0"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5893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96D27-B6A8-4F78-9705-2FFC57CDE215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1566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96D27-B6A8-4F78-9705-2FFC57CDE215}" type="slidenum">
              <a:rPr lang="id-ID" smtClean="0"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5893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96D27-B6A8-4F78-9705-2FFC57CDE215}" type="slidenum">
              <a:rPr lang="id-ID" smtClean="0"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5893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96D27-B6A8-4F78-9705-2FFC57CDE215}" type="slidenum">
              <a:rPr lang="id-ID" smtClean="0"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5893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37490-35E5-4C7D-A670-64D7D1454276}" type="datetime1">
              <a:rPr lang="id-ID" smtClean="0"/>
              <a:t>06/08/2020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sigit.hariyadi@mail.unnes.ac.id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22CF-969F-40F6-8C07-0C8C1FF9F7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8101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9E78E-5ADE-4527-AAA2-695EA46EC48D}" type="datetime1">
              <a:rPr lang="id-ID" smtClean="0"/>
              <a:t>06/08/2020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sigit.hariyadi@mail.unnes.ac.id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22CF-969F-40F6-8C07-0C8C1FF9F7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8341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F763-30B5-4B47-BCFD-B601E45CE76E}" type="datetime1">
              <a:rPr lang="id-ID" smtClean="0"/>
              <a:t>06/08/2020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sigit.hariyadi@mail.unnes.ac.id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22CF-969F-40F6-8C07-0C8C1FF9F7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63759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7F85E-1F65-4C6B-8024-09FF784404B6}" type="datetime1">
              <a:rPr lang="id-ID" smtClean="0"/>
              <a:t>06/08/2020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sigit.hariyadi@mail.unnes.ac.id</a:t>
            </a: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22CF-969F-40F6-8C07-0C8C1FF9F7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1985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0D4EB-A3DB-499E-8D20-B23041355CC9}" type="datetime1">
              <a:rPr lang="id-ID" smtClean="0"/>
              <a:t>06/08/2020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sigit.hariyadi@mail.unnes.ac.id</a:t>
            </a:r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22CF-969F-40F6-8C07-0C8C1FF9F7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70256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00FD4-CE69-479E-B1E9-DBAEE27530F5}" type="datetime1">
              <a:rPr lang="id-ID" smtClean="0"/>
              <a:t>06/08/2020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sigit.hariyadi@mail.unnes.ac.id</a:t>
            </a: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22CF-969F-40F6-8C07-0C8C1FF9F7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0769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E47E9-2D7D-4E33-942B-D6634F1812B7}" type="datetime1">
              <a:rPr lang="id-ID" smtClean="0"/>
              <a:t>06/08/2020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sigit.hariyadi@mail.unnes.ac.id</a:t>
            </a:r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22CF-969F-40F6-8C07-0C8C1FF9F7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5335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3AE3-88F5-4A94-B2E6-674A02DEDCE8}" type="datetime1">
              <a:rPr lang="id-ID" smtClean="0"/>
              <a:t>06/08/2020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sigit.hariyadi@mail.unnes.ac.id</a:t>
            </a: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22CF-969F-40F6-8C07-0C8C1FF9F7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3863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7FCA-5BCA-4F7A-9EC6-950F97032C99}" type="datetime1">
              <a:rPr lang="id-ID" smtClean="0"/>
              <a:t>06/08/2020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sigit.hariyadi@mail.unnes.ac.id</a:t>
            </a: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22CF-969F-40F6-8C07-0C8C1FF9F7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2597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585FE-21DE-4B45-AF1F-62741B5B3C1A}" type="datetime1">
              <a:rPr lang="id-ID" smtClean="0"/>
              <a:t>06/08/2020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sigit.hariyadi@mail.unnes.ac.id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22CF-969F-40F6-8C07-0C8C1FF9F7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9103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F9AE-F974-422F-8939-F1ACCE39BFDF}" type="datetime1">
              <a:rPr lang="id-ID" smtClean="0"/>
              <a:t>06/08/2020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smtClean="0"/>
              <a:t>sigit.hariyadi@mail.unnes.ac.id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22CF-969F-40F6-8C07-0C8C1FF9F7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451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08751-F732-47E0-B28C-4CE2CC7FD127}" type="datetime1">
              <a:rPr lang="id-ID" smtClean="0"/>
              <a:t>06/08/2020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d-ID" smtClean="0"/>
              <a:t>sigit.hariyadi@mail.unnes.ac.id</a:t>
            </a: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D22CF-969F-40F6-8C07-0C8C1FF9F7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995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sigit.hariyadi@mail.unnes.ac.id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34609" y="6479438"/>
            <a:ext cx="192595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5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200" spc="1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g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t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.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h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200" spc="-2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y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d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@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ma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l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.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unn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200" spc="1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s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.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ac</a:t>
            </a:r>
            <a:r>
              <a:rPr sz="1200" spc="5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.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i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  <a:hlinkClick r:id="rId2"/>
              </a:rPr>
              <a:t>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9288" y="34824"/>
            <a:ext cx="11887200" cy="68231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565" y="2968498"/>
            <a:ext cx="525780" cy="1393190"/>
          </a:xfrm>
          <a:custGeom>
            <a:avLst/>
            <a:gdLst/>
            <a:ahLst/>
            <a:cxnLst/>
            <a:rect l="l" t="t" r="r" b="b"/>
            <a:pathLst>
              <a:path w="525780" h="1393189">
                <a:moveTo>
                  <a:pt x="412659" y="0"/>
                </a:moveTo>
                <a:lnTo>
                  <a:pt x="0" y="1358391"/>
                </a:lnTo>
                <a:lnTo>
                  <a:pt x="113117" y="1392682"/>
                </a:lnTo>
                <a:lnTo>
                  <a:pt x="525766" y="34416"/>
                </a:lnTo>
                <a:lnTo>
                  <a:pt x="4126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565" y="2968498"/>
            <a:ext cx="525780" cy="1393190"/>
          </a:xfrm>
          <a:custGeom>
            <a:avLst/>
            <a:gdLst/>
            <a:ahLst/>
            <a:cxnLst/>
            <a:rect l="l" t="t" r="r" b="b"/>
            <a:pathLst>
              <a:path w="525780" h="1393189">
                <a:moveTo>
                  <a:pt x="412659" y="0"/>
                </a:moveTo>
                <a:lnTo>
                  <a:pt x="525766" y="34416"/>
                </a:lnTo>
                <a:lnTo>
                  <a:pt x="113117" y="1392682"/>
                </a:lnTo>
                <a:lnTo>
                  <a:pt x="0" y="1358391"/>
                </a:lnTo>
                <a:lnTo>
                  <a:pt x="412659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80946" y="761237"/>
            <a:ext cx="0" cy="2997835"/>
          </a:xfrm>
          <a:custGeom>
            <a:avLst/>
            <a:gdLst/>
            <a:ahLst/>
            <a:cxnLst/>
            <a:rect l="l" t="t" r="r" b="b"/>
            <a:pathLst>
              <a:path h="2997835">
                <a:moveTo>
                  <a:pt x="0" y="0"/>
                </a:moveTo>
                <a:lnTo>
                  <a:pt x="0" y="2997581"/>
                </a:lnTo>
              </a:path>
            </a:pathLst>
          </a:custGeom>
          <a:ln w="4571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58086" y="761237"/>
            <a:ext cx="45720" cy="2997835"/>
          </a:xfrm>
          <a:custGeom>
            <a:avLst/>
            <a:gdLst/>
            <a:ahLst/>
            <a:cxnLst/>
            <a:rect l="l" t="t" r="r" b="b"/>
            <a:pathLst>
              <a:path w="45719" h="2997835">
                <a:moveTo>
                  <a:pt x="0" y="2997581"/>
                </a:moveTo>
                <a:lnTo>
                  <a:pt x="45718" y="2997581"/>
                </a:lnTo>
                <a:lnTo>
                  <a:pt x="45718" y="0"/>
                </a:lnTo>
                <a:lnTo>
                  <a:pt x="0" y="0"/>
                </a:lnTo>
                <a:lnTo>
                  <a:pt x="0" y="2997581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00883" y="3664839"/>
            <a:ext cx="6530975" cy="1672589"/>
          </a:xfrm>
          <a:custGeom>
            <a:avLst/>
            <a:gdLst/>
            <a:ahLst/>
            <a:cxnLst/>
            <a:rect l="l" t="t" r="r" b="b"/>
            <a:pathLst>
              <a:path w="6530975" h="1672589">
                <a:moveTo>
                  <a:pt x="0" y="1672209"/>
                </a:moveTo>
                <a:lnTo>
                  <a:pt x="6530848" y="1672209"/>
                </a:lnTo>
                <a:lnTo>
                  <a:pt x="6530848" y="0"/>
                </a:lnTo>
                <a:lnTo>
                  <a:pt x="0" y="0"/>
                </a:lnTo>
                <a:lnTo>
                  <a:pt x="0" y="1672209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00883" y="3664839"/>
            <a:ext cx="6643370" cy="1672589"/>
          </a:xfrm>
          <a:custGeom>
            <a:avLst/>
            <a:gdLst/>
            <a:ahLst/>
            <a:cxnLst/>
            <a:rect l="l" t="t" r="r" b="b"/>
            <a:pathLst>
              <a:path w="6643370" h="1672589">
                <a:moveTo>
                  <a:pt x="0" y="1672209"/>
                </a:moveTo>
                <a:lnTo>
                  <a:pt x="6643116" y="1672209"/>
                </a:lnTo>
                <a:lnTo>
                  <a:pt x="6643116" y="0"/>
                </a:lnTo>
                <a:lnTo>
                  <a:pt x="0" y="0"/>
                </a:lnTo>
                <a:lnTo>
                  <a:pt x="0" y="1672209"/>
                </a:lnTo>
                <a:close/>
              </a:path>
            </a:pathLst>
          </a:custGeom>
          <a:ln w="127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516644" y="4383989"/>
            <a:ext cx="6508750" cy="69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10185" algn="ctr">
              <a:lnSpc>
                <a:spcPct val="100000"/>
              </a:lnSpc>
              <a:spcBef>
                <a:spcPts val="100"/>
              </a:spcBef>
            </a:pPr>
            <a:r>
              <a:rPr sz="2400" b="0" spc="-20" dirty="0">
                <a:solidFill>
                  <a:srgbClr val="FFD966"/>
                </a:solidFill>
                <a:latin typeface="Cooper Black"/>
                <a:cs typeface="Cooper Black"/>
              </a:rPr>
              <a:t>LLDIKTI </a:t>
            </a:r>
            <a:r>
              <a:rPr sz="2400" b="0" spc="-45" dirty="0">
                <a:solidFill>
                  <a:srgbClr val="FFD966"/>
                </a:solidFill>
                <a:latin typeface="Cooper Black"/>
                <a:cs typeface="Cooper Black"/>
              </a:rPr>
              <a:t>WILAYAH</a:t>
            </a:r>
            <a:r>
              <a:rPr sz="2400" b="0" spc="40" dirty="0">
                <a:solidFill>
                  <a:srgbClr val="FFD966"/>
                </a:solidFill>
                <a:latin typeface="Cooper Black"/>
                <a:cs typeface="Cooper Black"/>
              </a:rPr>
              <a:t> </a:t>
            </a:r>
            <a:r>
              <a:rPr sz="2400" b="0" spc="-10" dirty="0">
                <a:solidFill>
                  <a:srgbClr val="FFD966"/>
                </a:solidFill>
                <a:latin typeface="Cooper Black"/>
                <a:cs typeface="Cooper Black"/>
              </a:rPr>
              <a:t>VI</a:t>
            </a:r>
            <a:endParaRPr sz="2400">
              <a:latin typeface="Cooper Black"/>
              <a:cs typeface="Cooper Black"/>
            </a:endParaRPr>
          </a:p>
          <a:p>
            <a:pPr marR="205104" algn="ctr">
              <a:lnSpc>
                <a:spcPct val="100000"/>
              </a:lnSpc>
              <a:spcBef>
                <a:spcPts val="15"/>
              </a:spcBef>
            </a:pPr>
            <a:r>
              <a:rPr sz="2000" b="0" spc="-35" dirty="0">
                <a:solidFill>
                  <a:srgbClr val="FFD966"/>
                </a:solidFill>
                <a:latin typeface="Cooper Black"/>
                <a:cs typeface="Cooper Black"/>
              </a:rPr>
              <a:t>Jawa</a:t>
            </a:r>
            <a:r>
              <a:rPr sz="2000" b="0" spc="40" dirty="0">
                <a:solidFill>
                  <a:srgbClr val="FFD966"/>
                </a:solidFill>
                <a:latin typeface="Cooper Black"/>
                <a:cs typeface="Cooper Black"/>
              </a:rPr>
              <a:t> </a:t>
            </a:r>
            <a:r>
              <a:rPr sz="2000" b="0" spc="-30" dirty="0">
                <a:solidFill>
                  <a:srgbClr val="FFD966"/>
                </a:solidFill>
                <a:latin typeface="Cooper Black"/>
                <a:cs typeface="Cooper Black"/>
              </a:rPr>
              <a:t>Tengah</a:t>
            </a:r>
            <a:endParaRPr sz="2000">
              <a:latin typeface="Cooper Black"/>
              <a:cs typeface="Cooper Black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556377" y="3729431"/>
            <a:ext cx="536575" cy="4442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31731" y="3228467"/>
            <a:ext cx="840740" cy="2351405"/>
          </a:xfrm>
          <a:custGeom>
            <a:avLst/>
            <a:gdLst/>
            <a:ahLst/>
            <a:cxnLst/>
            <a:rect l="l" t="t" r="r" b="b"/>
            <a:pathLst>
              <a:path w="840740" h="2351404">
                <a:moveTo>
                  <a:pt x="0" y="2351277"/>
                </a:moveTo>
                <a:lnTo>
                  <a:pt x="840117" y="2351277"/>
                </a:lnTo>
                <a:lnTo>
                  <a:pt x="840117" y="0"/>
                </a:lnTo>
                <a:lnTo>
                  <a:pt x="0" y="0"/>
                </a:lnTo>
                <a:lnTo>
                  <a:pt x="0" y="2351277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031731" y="3228467"/>
            <a:ext cx="840740" cy="2351405"/>
          </a:xfrm>
          <a:custGeom>
            <a:avLst/>
            <a:gdLst/>
            <a:ahLst/>
            <a:cxnLst/>
            <a:rect l="l" t="t" r="r" b="b"/>
            <a:pathLst>
              <a:path w="840740" h="2351404">
                <a:moveTo>
                  <a:pt x="0" y="2351277"/>
                </a:moveTo>
                <a:lnTo>
                  <a:pt x="840117" y="2351277"/>
                </a:lnTo>
                <a:lnTo>
                  <a:pt x="840117" y="0"/>
                </a:lnTo>
                <a:lnTo>
                  <a:pt x="0" y="0"/>
                </a:lnTo>
                <a:lnTo>
                  <a:pt x="0" y="2351277"/>
                </a:lnTo>
                <a:close/>
              </a:path>
            </a:pathLst>
          </a:custGeom>
          <a:ln w="12700">
            <a:solidFill>
              <a:srgbClr val="3A38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70176" y="3228467"/>
            <a:ext cx="840740" cy="2351405"/>
          </a:xfrm>
          <a:custGeom>
            <a:avLst/>
            <a:gdLst/>
            <a:ahLst/>
            <a:cxnLst/>
            <a:rect l="l" t="t" r="r" b="b"/>
            <a:pathLst>
              <a:path w="840739" h="2351404">
                <a:moveTo>
                  <a:pt x="0" y="2351277"/>
                </a:moveTo>
                <a:lnTo>
                  <a:pt x="840117" y="2351277"/>
                </a:lnTo>
                <a:lnTo>
                  <a:pt x="840117" y="0"/>
                </a:lnTo>
                <a:lnTo>
                  <a:pt x="0" y="0"/>
                </a:lnTo>
                <a:lnTo>
                  <a:pt x="0" y="2351277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70176" y="3228467"/>
            <a:ext cx="840740" cy="2351405"/>
          </a:xfrm>
          <a:custGeom>
            <a:avLst/>
            <a:gdLst/>
            <a:ahLst/>
            <a:cxnLst/>
            <a:rect l="l" t="t" r="r" b="b"/>
            <a:pathLst>
              <a:path w="840739" h="2351404">
                <a:moveTo>
                  <a:pt x="0" y="2351277"/>
                </a:moveTo>
                <a:lnTo>
                  <a:pt x="840117" y="2351277"/>
                </a:lnTo>
                <a:lnTo>
                  <a:pt x="840117" y="0"/>
                </a:lnTo>
                <a:lnTo>
                  <a:pt x="0" y="0"/>
                </a:lnTo>
                <a:lnTo>
                  <a:pt x="0" y="2351277"/>
                </a:lnTo>
                <a:close/>
              </a:path>
            </a:pathLst>
          </a:custGeom>
          <a:ln w="12700">
            <a:solidFill>
              <a:srgbClr val="3A38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Picture 4" descr="Animated flag images by 3DFlags.com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946" y="722326"/>
            <a:ext cx="1191268" cy="78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61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2" y="167951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ject 4"/>
          <p:cNvSpPr/>
          <p:nvPr/>
        </p:nvSpPr>
        <p:spPr>
          <a:xfrm>
            <a:off x="130629" y="1904999"/>
            <a:ext cx="11900262" cy="2582595"/>
          </a:xfrm>
          <a:custGeom>
            <a:avLst/>
            <a:gdLst/>
            <a:ahLst/>
            <a:cxnLst/>
            <a:rect l="l" t="t" r="r" b="b"/>
            <a:pathLst>
              <a:path w="12181840" h="2738120">
                <a:moveTo>
                  <a:pt x="0" y="2738120"/>
                </a:moveTo>
                <a:lnTo>
                  <a:pt x="12181840" y="2738120"/>
                </a:lnTo>
                <a:lnTo>
                  <a:pt x="12181840" y="0"/>
                </a:lnTo>
                <a:lnTo>
                  <a:pt x="0" y="0"/>
                </a:lnTo>
                <a:lnTo>
                  <a:pt x="0" y="273812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pPr algn="ctr"/>
            <a:endParaRPr lang="en-US" b="1" dirty="0" smtClean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9525" algn="ctr">
              <a:defRPr/>
            </a:pPr>
            <a:endParaRPr lang="pt-BR" sz="28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marL="9525" algn="ctr">
              <a:defRPr/>
            </a:pPr>
            <a:r>
              <a:rPr lang="pt-BR" sz="3200" b="1" dirty="0" smtClean="0">
                <a:solidFill>
                  <a:srgbClr val="FFFF00"/>
                </a:solidFill>
                <a:latin typeface="Trebuchet MS" pitchFamily="34" charset="0"/>
              </a:rPr>
              <a:t>SOSIALISASI </a:t>
            </a:r>
            <a:endParaRPr lang="pt-BR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marL="9525" algn="ctr">
              <a:defRPr/>
            </a:pPr>
            <a:r>
              <a:rPr lang="pt-BR" sz="2800" b="1" dirty="0" smtClean="0">
                <a:solidFill>
                  <a:schemeClr val="bg1"/>
                </a:solidFill>
                <a:latin typeface="Trebuchet MS" pitchFamily="34" charset="0"/>
              </a:rPr>
              <a:t>IMPLEMENTASI </a:t>
            </a:r>
            <a:r>
              <a:rPr lang="pt-BR" sz="2800" b="1" dirty="0" smtClean="0">
                <a:solidFill>
                  <a:schemeClr val="bg1"/>
                </a:solidFill>
                <a:latin typeface="Trebuchet MS" pitchFamily="34" charset="0"/>
              </a:rPr>
              <a:t>KEBIJAKAN BADAN AKREDITASI NASIONAL </a:t>
            </a:r>
          </a:p>
          <a:p>
            <a:pPr marL="9525" algn="ctr">
              <a:defRPr/>
            </a:pPr>
            <a:r>
              <a:rPr lang="pt-BR" sz="2800" b="1" dirty="0" smtClean="0">
                <a:solidFill>
                  <a:schemeClr val="bg1"/>
                </a:solidFill>
                <a:latin typeface="Trebuchet MS" pitchFamily="34" charset="0"/>
              </a:rPr>
              <a:t>PERGURUAN TINGGI</a:t>
            </a:r>
            <a:endParaRPr lang="pt-BR" sz="28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marL="9525" algn="ctr">
              <a:defRPr/>
            </a:pPr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799" y="5349895"/>
            <a:ext cx="1158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d-ID" sz="2000" b="1" dirty="0">
                <a:solidFill>
                  <a:srgbClr val="000066"/>
                </a:solidFill>
                <a:latin typeface="Trebuchet MS" pitchFamily="34" charset="0"/>
              </a:rPr>
              <a:t>KEMENTERIAN </a:t>
            </a:r>
            <a:r>
              <a:rPr lang="en-US" sz="2000" b="1" dirty="0">
                <a:solidFill>
                  <a:srgbClr val="000066"/>
                </a:solidFill>
                <a:latin typeface="Trebuchet MS" pitchFamily="34" charset="0"/>
              </a:rPr>
              <a:t> PENDIDIKAN DAN KEBUDAYAAN  </a:t>
            </a:r>
            <a:endParaRPr lang="id-ID" sz="2000" b="1" dirty="0">
              <a:solidFill>
                <a:srgbClr val="000066"/>
              </a:solidFill>
              <a:latin typeface="Trebuchet MS" pitchFamily="34" charset="0"/>
            </a:endParaRPr>
          </a:p>
          <a:p>
            <a:pPr algn="ctr">
              <a:defRPr/>
            </a:pPr>
            <a:r>
              <a:rPr lang="id-ID" sz="2000" b="1" dirty="0">
                <a:solidFill>
                  <a:srgbClr val="000066"/>
                </a:solidFill>
                <a:latin typeface="Trebuchet MS" pitchFamily="34" charset="0"/>
              </a:rPr>
              <a:t>LEMBAGA</a:t>
            </a:r>
            <a:r>
              <a:rPr lang="en-US" sz="2000" b="1" dirty="0">
                <a:solidFill>
                  <a:srgbClr val="000066"/>
                </a:solidFill>
                <a:latin typeface="Trebuchet MS" pitchFamily="34" charset="0"/>
              </a:rPr>
              <a:t> </a:t>
            </a:r>
            <a:r>
              <a:rPr lang="id-ID" sz="2000" b="1" dirty="0" smtClean="0">
                <a:solidFill>
                  <a:srgbClr val="000066"/>
                </a:solidFill>
                <a:latin typeface="Trebuchet MS" pitchFamily="34" charset="0"/>
              </a:rPr>
              <a:t>LAYANAN PENDIDIKAN</a:t>
            </a:r>
            <a:r>
              <a:rPr lang="en-US" sz="2000" b="1" dirty="0" smtClean="0">
                <a:solidFill>
                  <a:srgbClr val="000066"/>
                </a:solidFill>
                <a:latin typeface="Trebuchet MS" pitchFamily="34" charset="0"/>
              </a:rPr>
              <a:t> </a:t>
            </a:r>
            <a:r>
              <a:rPr lang="id-ID" sz="2000" b="1" dirty="0" smtClean="0">
                <a:solidFill>
                  <a:srgbClr val="000066"/>
                </a:solidFill>
                <a:latin typeface="Trebuchet MS" pitchFamily="34" charset="0"/>
              </a:rPr>
              <a:t>TINGGI</a:t>
            </a:r>
            <a:r>
              <a:rPr lang="en-US" sz="2000" b="1" dirty="0" smtClean="0">
                <a:solidFill>
                  <a:srgbClr val="000066"/>
                </a:solidFill>
                <a:latin typeface="Trebuchet MS" pitchFamily="34" charset="0"/>
              </a:rPr>
              <a:t> </a:t>
            </a:r>
            <a:r>
              <a:rPr lang="id-ID" sz="2000" b="1" dirty="0">
                <a:solidFill>
                  <a:srgbClr val="000066"/>
                </a:solidFill>
                <a:latin typeface="Trebuchet MS" pitchFamily="34" charset="0"/>
              </a:rPr>
              <a:t>WILAYAH VI</a:t>
            </a:r>
            <a:r>
              <a:rPr lang="en-US" sz="2000" b="1" dirty="0">
                <a:solidFill>
                  <a:srgbClr val="000066"/>
                </a:solidFill>
                <a:latin typeface="Trebuchet MS" pitchFamily="34" charset="0"/>
              </a:rPr>
              <a:t> </a:t>
            </a:r>
            <a:r>
              <a:rPr lang="id-ID" sz="2000" b="1" dirty="0">
                <a:solidFill>
                  <a:srgbClr val="000066"/>
                </a:solidFill>
                <a:latin typeface="Trebuchet MS" pitchFamily="34" charset="0"/>
              </a:rPr>
              <a:t>JAWA </a:t>
            </a:r>
            <a:r>
              <a:rPr lang="id-ID" sz="2000" b="1" dirty="0" smtClean="0">
                <a:solidFill>
                  <a:srgbClr val="000066"/>
                </a:solidFill>
                <a:latin typeface="Trebuchet MS" pitchFamily="34" charset="0"/>
              </a:rPr>
              <a:t>TENGAH</a:t>
            </a:r>
            <a:endParaRPr lang="en-US" sz="2000" b="1" dirty="0" smtClean="0">
              <a:solidFill>
                <a:srgbClr val="000066"/>
              </a:solidFill>
              <a:latin typeface="Trebuchet MS" pitchFamily="34" charset="0"/>
            </a:endParaRPr>
          </a:p>
          <a:p>
            <a:pPr algn="ctr">
              <a:defRPr/>
            </a:pPr>
            <a:r>
              <a:rPr lang="en-US" sz="2000" b="1" dirty="0" err="1" smtClean="0">
                <a:solidFill>
                  <a:srgbClr val="000066"/>
                </a:solidFill>
                <a:latin typeface="Trebuchet MS" pitchFamily="34" charset="0"/>
              </a:rPr>
              <a:t>Kamis</a:t>
            </a:r>
            <a:r>
              <a:rPr lang="en-US" sz="2000" b="1" dirty="0" smtClean="0">
                <a:solidFill>
                  <a:srgbClr val="000066"/>
                </a:solidFill>
                <a:latin typeface="Trebuchet MS" pitchFamily="34" charset="0"/>
              </a:rPr>
              <a:t>, 6 </a:t>
            </a:r>
            <a:r>
              <a:rPr lang="en-US" sz="2000" b="1" dirty="0" err="1" smtClean="0">
                <a:solidFill>
                  <a:srgbClr val="000066"/>
                </a:solidFill>
                <a:latin typeface="Trebuchet MS" pitchFamily="34" charset="0"/>
              </a:rPr>
              <a:t>Agustus</a:t>
            </a:r>
            <a:r>
              <a:rPr lang="en-US" sz="2000" b="1" dirty="0" smtClean="0">
                <a:solidFill>
                  <a:srgbClr val="000066"/>
                </a:solidFill>
                <a:latin typeface="Trebuchet MS" pitchFamily="34" charset="0"/>
              </a:rPr>
              <a:t> 2020</a:t>
            </a:r>
            <a:endParaRPr lang="id-ID" sz="2000" b="1" dirty="0">
              <a:solidFill>
                <a:srgbClr val="000066"/>
              </a:solidFill>
              <a:latin typeface="Trebuchet MS" pitchFamily="34" charset="0"/>
            </a:endParaRPr>
          </a:p>
          <a:p>
            <a:pPr algn="ctr">
              <a:defRPr/>
            </a:pPr>
            <a:r>
              <a:rPr lang="id-ID" sz="2000" b="1" dirty="0">
                <a:solidFill>
                  <a:srgbClr val="000066"/>
                </a:solidFill>
                <a:latin typeface="Georgia" pitchFamily="18" charset="0"/>
              </a:rPr>
              <a:t> </a:t>
            </a:r>
            <a:endParaRPr lang="en-GB" sz="2000" b="1" dirty="0">
              <a:solidFill>
                <a:srgbClr val="000066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7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336" y="308164"/>
            <a:ext cx="1112955" cy="106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54879" y="2360769"/>
            <a:ext cx="62038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latin typeface="Trebuchet MS" pitchFamily="34" charset="0"/>
              </a:rPr>
              <a:t>Undang</a:t>
            </a:r>
            <a:r>
              <a:rPr lang="en-US" sz="2400" b="1" dirty="0" smtClean="0">
                <a:latin typeface="Trebuchet MS" pitchFamily="34" charset="0"/>
              </a:rPr>
              <a:t> – </a:t>
            </a:r>
            <a:r>
              <a:rPr lang="en-US" sz="2400" b="1" dirty="0" err="1" smtClean="0">
                <a:latin typeface="Trebuchet MS" pitchFamily="34" charset="0"/>
              </a:rPr>
              <a:t>Undang</a:t>
            </a:r>
            <a:r>
              <a:rPr lang="en-US" sz="2400" b="1" dirty="0" smtClean="0">
                <a:latin typeface="Trebuchet MS" pitchFamily="34" charset="0"/>
              </a:rPr>
              <a:t> </a:t>
            </a:r>
            <a:r>
              <a:rPr lang="en-US" sz="2400" b="1" dirty="0" err="1" smtClean="0">
                <a:latin typeface="Trebuchet MS" pitchFamily="34" charset="0"/>
              </a:rPr>
              <a:t>Nomor</a:t>
            </a:r>
            <a:r>
              <a:rPr lang="en-US" sz="2400" b="1" dirty="0" smtClean="0">
                <a:latin typeface="Trebuchet MS" pitchFamily="34" charset="0"/>
              </a:rPr>
              <a:t> 12 </a:t>
            </a:r>
            <a:r>
              <a:rPr lang="en-US" sz="2400" b="1" dirty="0" err="1" smtClean="0">
                <a:latin typeface="Trebuchet MS" pitchFamily="34" charset="0"/>
              </a:rPr>
              <a:t>tahun</a:t>
            </a:r>
            <a:r>
              <a:rPr lang="en-US" sz="2400" b="1" dirty="0" smtClean="0">
                <a:latin typeface="Trebuchet MS" pitchFamily="34" charset="0"/>
              </a:rPr>
              <a:t> 2012</a:t>
            </a:r>
          </a:p>
          <a:p>
            <a:r>
              <a:rPr lang="en-US" sz="2400" b="1" dirty="0" err="1">
                <a:latin typeface="Trebuchet MS" pitchFamily="34" charset="0"/>
              </a:rPr>
              <a:t>t</a:t>
            </a:r>
            <a:r>
              <a:rPr lang="en-US" sz="2400" b="1" dirty="0" err="1" smtClean="0">
                <a:latin typeface="Trebuchet MS" pitchFamily="34" charset="0"/>
              </a:rPr>
              <a:t>entang</a:t>
            </a:r>
            <a:r>
              <a:rPr lang="en-US" sz="2400" b="1" dirty="0" smtClean="0">
                <a:latin typeface="Trebuchet MS" pitchFamily="34" charset="0"/>
              </a:rPr>
              <a:t> </a:t>
            </a:r>
            <a:r>
              <a:rPr lang="en-US" sz="2400" b="1" dirty="0" err="1" smtClean="0">
                <a:latin typeface="Trebuchet MS" pitchFamily="34" charset="0"/>
              </a:rPr>
              <a:t>Pendidikan</a:t>
            </a:r>
            <a:r>
              <a:rPr lang="en-US" sz="2400" b="1" dirty="0" smtClean="0">
                <a:latin typeface="Trebuchet MS" pitchFamily="34" charset="0"/>
              </a:rPr>
              <a:t> </a:t>
            </a:r>
            <a:r>
              <a:rPr lang="en-US" sz="2400" b="1" dirty="0" err="1" smtClean="0">
                <a:latin typeface="Trebuchet MS" pitchFamily="34" charset="0"/>
              </a:rPr>
              <a:t>Tinggi</a:t>
            </a:r>
            <a:endParaRPr lang="en-US" sz="2400" b="1" dirty="0">
              <a:latin typeface="Trebuchet MS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95549" y="311200"/>
            <a:ext cx="9192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solidFill>
                  <a:srgbClr val="002060"/>
                </a:solidFill>
                <a:cs typeface="Arial" charset="0"/>
              </a:rPr>
              <a:t>Kementerian </a:t>
            </a:r>
            <a:r>
              <a:rPr lang="en-US" sz="2000" b="1" dirty="0" err="1">
                <a:solidFill>
                  <a:srgbClr val="002060"/>
                </a:solidFill>
                <a:cs typeface="Arial" charset="0"/>
              </a:rPr>
              <a:t>Pendidikan</a:t>
            </a:r>
            <a:r>
              <a:rPr lang="en-US" sz="20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cs typeface="Arial" charset="0"/>
              </a:rPr>
              <a:t>dan</a:t>
            </a:r>
            <a:r>
              <a:rPr lang="en-US" sz="20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cs typeface="Arial" charset="0"/>
              </a:rPr>
              <a:t>Kebudayaan</a:t>
            </a:r>
            <a:r>
              <a:rPr lang="en-US" sz="20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id-ID" sz="2000" b="1" dirty="0">
                <a:solidFill>
                  <a:srgbClr val="002060"/>
                </a:solidFill>
                <a:cs typeface="Arial" charset="0"/>
              </a:rPr>
              <a:t>Republik Indonesia</a:t>
            </a:r>
          </a:p>
          <a:p>
            <a:r>
              <a:rPr lang="id-ID" sz="1400" b="1" dirty="0">
                <a:solidFill>
                  <a:srgbClr val="002060"/>
                </a:solidFill>
                <a:cs typeface="Arial" charset="0"/>
              </a:rPr>
              <a:t>Jl. </a:t>
            </a:r>
            <a:r>
              <a:rPr lang="en-US" sz="1400" b="1" dirty="0" err="1">
                <a:solidFill>
                  <a:srgbClr val="002060"/>
                </a:solidFill>
                <a:cs typeface="Arial" charset="0"/>
              </a:rPr>
              <a:t>Pawiyatan</a:t>
            </a:r>
            <a:r>
              <a:rPr lang="en-US" sz="14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cs typeface="Arial" charset="0"/>
              </a:rPr>
              <a:t>Luhur</a:t>
            </a:r>
            <a:r>
              <a:rPr lang="en-US" sz="1400" b="1" dirty="0">
                <a:solidFill>
                  <a:srgbClr val="002060"/>
                </a:solidFill>
                <a:cs typeface="Arial" charset="0"/>
              </a:rPr>
              <a:t> I/1 </a:t>
            </a:r>
            <a:r>
              <a:rPr lang="en-US" sz="1400" b="1" dirty="0" err="1">
                <a:solidFill>
                  <a:srgbClr val="002060"/>
                </a:solidFill>
                <a:cs typeface="Arial" charset="0"/>
              </a:rPr>
              <a:t>Bendan</a:t>
            </a:r>
            <a:r>
              <a:rPr lang="en-US" sz="14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cs typeface="Arial" charset="0"/>
              </a:rPr>
              <a:t>Dhuwur</a:t>
            </a:r>
            <a:r>
              <a:rPr lang="en-US" sz="1400" b="1" dirty="0">
                <a:solidFill>
                  <a:srgbClr val="002060"/>
                </a:solidFill>
                <a:cs typeface="Arial" charset="0"/>
              </a:rPr>
              <a:t> Semarang – 50233</a:t>
            </a:r>
            <a:r>
              <a:rPr lang="id-ID" sz="14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cs typeface="Arial" charset="0"/>
              </a:rPr>
              <a:t>Telp</a:t>
            </a:r>
            <a:r>
              <a:rPr lang="en-US" sz="1400" b="1" dirty="0">
                <a:solidFill>
                  <a:srgbClr val="002060"/>
                </a:solidFill>
                <a:cs typeface="Arial" charset="0"/>
              </a:rPr>
              <a:t>. 024- 8311273, 8311521 Fax. 024- 8311273</a:t>
            </a:r>
            <a:r>
              <a:rPr lang="id-ID" sz="1400" b="1" dirty="0">
                <a:solidFill>
                  <a:srgbClr val="002060"/>
                </a:solidFill>
                <a:cs typeface="Arial" charset="0"/>
              </a:rPr>
              <a:t> </a:t>
            </a:r>
          </a:p>
          <a:p>
            <a:r>
              <a:rPr lang="en-US" sz="1400" b="1" dirty="0">
                <a:solidFill>
                  <a:srgbClr val="002060"/>
                </a:solidFill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54879" y="4152295"/>
            <a:ext cx="677851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Peraturan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Menteri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Pendidikan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dan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Kebudayaan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Republik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Indonesia 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Nomor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5 </a:t>
            </a:r>
            <a:r>
              <a:rPr lang="en-US" sz="2000" b="1" dirty="0" err="1">
                <a:solidFill>
                  <a:srgbClr val="002060"/>
                </a:solidFill>
                <a:latin typeface="Trebuchet MS" pitchFamily="34" charset="0"/>
              </a:rPr>
              <a:t>t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ahun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2020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tentang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Akreditasi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Program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Studi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dan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Perguruan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Tinggi</a:t>
            </a:r>
            <a:endParaRPr lang="en-US" sz="2000" b="1" dirty="0" smtClean="0">
              <a:solidFill>
                <a:srgbClr val="002060"/>
              </a:solidFill>
              <a:latin typeface="Trebuchet MS" pitchFamily="34" charset="0"/>
            </a:endParaRPr>
          </a:p>
          <a:p>
            <a:endParaRPr lang="en-US" sz="2000" b="1" dirty="0">
              <a:solidFill>
                <a:srgbClr val="002060"/>
              </a:solidFill>
              <a:latin typeface="Trebuchet MS" pitchFamily="34" charset="0"/>
            </a:endParaRPr>
          </a:p>
          <a:p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Peraturan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BAN-PT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Nomor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1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tahun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2020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tentang</a:t>
            </a:r>
            <a:r>
              <a:rPr lang="en-US" sz="2000" b="1" dirty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Mekanisme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Akreditasi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untuk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Akreditasi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yang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Dilakukan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Trebuchet MS" pitchFamily="34" charset="0"/>
              </a:rPr>
              <a:t>oleh</a:t>
            </a:r>
            <a:r>
              <a:rPr lang="en-US" sz="2000" b="1" dirty="0" smtClean="0">
                <a:solidFill>
                  <a:srgbClr val="002060"/>
                </a:solidFill>
                <a:latin typeface="Trebuchet MS" pitchFamily="34" charset="0"/>
              </a:rPr>
              <a:t> BAN-PT</a:t>
            </a:r>
            <a:endParaRPr lang="en-US" sz="2000" b="1" dirty="0">
              <a:solidFill>
                <a:srgbClr val="002060"/>
              </a:solidFill>
              <a:latin typeface="Trebuchet MS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88780" y="3193366"/>
            <a:ext cx="2813538" cy="150524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88780" y="3360985"/>
            <a:ext cx="26110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Trebuchet MS" pitchFamily="34" charset="0"/>
              </a:rPr>
              <a:t>AKREDITASI</a:t>
            </a:r>
          </a:p>
          <a:p>
            <a:pPr algn="r"/>
            <a:r>
              <a:rPr lang="en-US" sz="2400" b="1" dirty="0" smtClean="0">
                <a:solidFill>
                  <a:schemeClr val="bg1"/>
                </a:solidFill>
                <a:latin typeface="Trebuchet MS" pitchFamily="34" charset="0"/>
              </a:rPr>
              <a:t>Program </a:t>
            </a:r>
            <a:r>
              <a:rPr lang="en-US" sz="2400" b="1" dirty="0" err="1" smtClean="0">
                <a:solidFill>
                  <a:schemeClr val="bg1"/>
                </a:solidFill>
                <a:latin typeface="Trebuchet MS" pitchFamily="34" charset="0"/>
              </a:rPr>
              <a:t>Studi</a:t>
            </a:r>
            <a:r>
              <a:rPr lang="en-US" sz="2400" b="1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rebuchet MS" pitchFamily="34" charset="0"/>
              </a:rPr>
              <a:t>Perguruan</a:t>
            </a:r>
            <a:r>
              <a:rPr lang="en-US" sz="2400" b="1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rebuchet MS" pitchFamily="34" charset="0"/>
              </a:rPr>
              <a:t>Tinggi</a:t>
            </a:r>
            <a:endParaRPr lang="en-US" sz="2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r"/>
            <a:endParaRPr lang="en-US" sz="2400" b="1" dirty="0" smtClean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95549" y="2791181"/>
            <a:ext cx="45719" cy="39065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495549" y="2791181"/>
            <a:ext cx="2076451" cy="0"/>
          </a:xfrm>
          <a:prstGeom prst="straightConnector1">
            <a:avLst/>
          </a:prstGeom>
          <a:ln w="762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498772" y="4698610"/>
            <a:ext cx="45719" cy="39065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541268" y="5089265"/>
            <a:ext cx="2076451" cy="0"/>
          </a:xfrm>
          <a:prstGeom prst="straightConnector1">
            <a:avLst/>
          </a:prstGeom>
          <a:ln w="762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own Arrow 15"/>
          <p:cNvSpPr/>
          <p:nvPr/>
        </p:nvSpPr>
        <p:spPr>
          <a:xfrm>
            <a:off x="7021508" y="3360984"/>
            <a:ext cx="647114" cy="585003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388683" y="1554482"/>
            <a:ext cx="9133952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7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43" y="266799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95549" y="311200"/>
            <a:ext cx="91925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cs typeface="Arial" charset="0"/>
              </a:rPr>
              <a:t>Kementerian </a:t>
            </a:r>
            <a:r>
              <a:rPr lang="en-US" sz="2000" b="1" dirty="0" err="1">
                <a:cs typeface="Arial" charset="0"/>
              </a:rPr>
              <a:t>Pendidikan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dan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Kebudayaan</a:t>
            </a:r>
            <a:r>
              <a:rPr lang="en-US" sz="2000" b="1" dirty="0">
                <a:cs typeface="Arial" charset="0"/>
              </a:rPr>
              <a:t> </a:t>
            </a:r>
            <a:r>
              <a:rPr lang="id-ID" sz="2000" b="1" dirty="0">
                <a:cs typeface="Arial" charset="0"/>
              </a:rPr>
              <a:t>Republik Indonesia</a:t>
            </a:r>
          </a:p>
          <a:p>
            <a:r>
              <a:rPr lang="id-ID" sz="1400" b="1" dirty="0">
                <a:cs typeface="Arial" charset="0"/>
              </a:rPr>
              <a:t>Jl. </a:t>
            </a:r>
            <a:r>
              <a:rPr lang="en-US" sz="1400" b="1" dirty="0" err="1">
                <a:cs typeface="Arial" charset="0"/>
              </a:rPr>
              <a:t>Pawiyatan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Luhur</a:t>
            </a:r>
            <a:r>
              <a:rPr lang="en-US" sz="1400" b="1" dirty="0">
                <a:cs typeface="Arial" charset="0"/>
              </a:rPr>
              <a:t> I/1 </a:t>
            </a:r>
            <a:r>
              <a:rPr lang="en-US" sz="1400" b="1" dirty="0" err="1">
                <a:cs typeface="Arial" charset="0"/>
              </a:rPr>
              <a:t>Bendan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Dhuwur</a:t>
            </a:r>
            <a:r>
              <a:rPr lang="en-US" sz="1400" b="1" dirty="0">
                <a:cs typeface="Arial" charset="0"/>
              </a:rPr>
              <a:t> Semarang – 50233</a:t>
            </a:r>
            <a:r>
              <a:rPr lang="id-ID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Telp</a:t>
            </a:r>
            <a:r>
              <a:rPr lang="en-US" sz="1400" b="1" dirty="0">
                <a:cs typeface="Arial" charset="0"/>
              </a:rPr>
              <a:t>. 024- 8311273, 8311521 Fax. 024- 8311273</a:t>
            </a:r>
            <a:r>
              <a:rPr lang="id-ID" sz="1400" b="1" dirty="0">
                <a:cs typeface="Arial" charset="0"/>
              </a:rPr>
              <a:t> </a:t>
            </a:r>
          </a:p>
          <a:p>
            <a:r>
              <a:rPr lang="en-US" sz="1400" b="1" dirty="0"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7963" y="1743507"/>
            <a:ext cx="114088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Trebuchet MS" pitchFamily="34" charset="0"/>
              </a:rPr>
              <a:t>UU No. 12/ 2012 </a:t>
            </a:r>
            <a:r>
              <a:rPr lang="en-US" sz="2000" b="1" dirty="0" err="1" smtClean="0">
                <a:latin typeface="Trebuchet MS" pitchFamily="34" charset="0"/>
              </a:rPr>
              <a:t>tentang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Pendidikan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Tinggi</a:t>
            </a:r>
            <a:endParaRPr lang="en-US" sz="2000" b="1" dirty="0" smtClean="0">
              <a:latin typeface="Trebuchet MS" pitchFamily="34" charset="0"/>
            </a:endParaRPr>
          </a:p>
          <a:p>
            <a:pPr algn="ctr"/>
            <a:endParaRPr lang="en-US" sz="2000" b="1" dirty="0">
              <a:latin typeface="Trebuchet MS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id-ID" sz="2000" b="1" dirty="0" smtClean="0">
                <a:latin typeface="Trebuchet MS" pitchFamily="34" charset="0"/>
              </a:rPr>
              <a:t>Pasal </a:t>
            </a:r>
            <a:r>
              <a:rPr lang="en-US" sz="2000" b="1" dirty="0" smtClean="0">
                <a:latin typeface="Trebuchet MS" pitchFamily="34" charset="0"/>
              </a:rPr>
              <a:t>28</a:t>
            </a:r>
            <a:endParaRPr lang="id-ID" sz="2000" b="1" dirty="0" smtClean="0">
              <a:latin typeface="Trebuchet MS" pitchFamily="34" charset="0"/>
            </a:endParaRPr>
          </a:p>
          <a:p>
            <a:pPr marL="538163" indent="-538163">
              <a:defRPr/>
            </a:pPr>
            <a:r>
              <a:rPr lang="id-ID" sz="2000" dirty="0">
                <a:latin typeface="Trebuchet MS" pitchFamily="34" charset="0"/>
                <a:ea typeface="Segoe UI Black" panose="020B0A02040204020203" pitchFamily="34" charset="0"/>
                <a:cs typeface="Arial" pitchFamily="34" charset="0"/>
              </a:rPr>
              <a:t>(3) Gelar akademik dan gelar vokasi dinyatakan tidak sah</a:t>
            </a:r>
            <a:r>
              <a:rPr lang="en-US" sz="2000" dirty="0">
                <a:latin typeface="Trebuchet MS" pitchFamily="34" charset="0"/>
                <a:ea typeface="Segoe UI Black" panose="020B0A02040204020203" pitchFamily="34" charset="0"/>
                <a:cs typeface="Arial" pitchFamily="34" charset="0"/>
              </a:rPr>
              <a:t> </a:t>
            </a:r>
            <a:r>
              <a:rPr lang="id-ID" sz="2000" dirty="0">
                <a:latin typeface="Trebuchet MS" pitchFamily="34" charset="0"/>
                <a:ea typeface="Segoe UI Black" panose="020B0A02040204020203" pitchFamily="34" charset="0"/>
                <a:cs typeface="Arial" pitchFamily="34" charset="0"/>
              </a:rPr>
              <a:t>dan dicabut oleh Menteri apabila dikeluarkan oleh:</a:t>
            </a:r>
          </a:p>
          <a:p>
            <a:pPr marL="898525" indent="-360363">
              <a:defRPr/>
            </a:pPr>
            <a:r>
              <a:rPr lang="id-ID" sz="2000" dirty="0">
                <a:latin typeface="Trebuchet MS" pitchFamily="34" charset="0"/>
                <a:ea typeface="Segoe UI Black" panose="020B0A02040204020203" pitchFamily="34" charset="0"/>
                <a:cs typeface="Arial" pitchFamily="34" charset="0"/>
              </a:rPr>
              <a:t>a. Perguruan Tinggi dan/atau Program Studi yang</a:t>
            </a:r>
            <a:r>
              <a:rPr lang="en-US" sz="2000" dirty="0">
                <a:latin typeface="Trebuchet MS" pitchFamily="34" charset="0"/>
                <a:ea typeface="Segoe UI Black" panose="020B0A02040204020203" pitchFamily="34" charset="0"/>
                <a:cs typeface="Arial" pitchFamily="34" charset="0"/>
              </a:rPr>
              <a:t> </a:t>
            </a:r>
            <a:r>
              <a:rPr lang="id-ID" sz="2000" dirty="0">
                <a:solidFill>
                  <a:srgbClr val="FF0000"/>
                </a:solidFill>
                <a:latin typeface="Trebuchet MS" pitchFamily="34" charset="0"/>
                <a:ea typeface="Segoe UI Black" panose="020B0A02040204020203" pitchFamily="34" charset="0"/>
                <a:cs typeface="Arial" pitchFamily="34" charset="0"/>
              </a:rPr>
              <a:t>tidak terakreditasi</a:t>
            </a:r>
            <a:r>
              <a:rPr lang="id-ID" sz="2000" dirty="0">
                <a:latin typeface="Trebuchet MS" pitchFamily="34" charset="0"/>
                <a:ea typeface="Segoe UI Black" panose="020B0A02040204020203" pitchFamily="34" charset="0"/>
                <a:cs typeface="Arial" pitchFamily="34" charset="0"/>
              </a:rPr>
              <a:t>; dan/atau</a:t>
            </a:r>
          </a:p>
          <a:p>
            <a:pPr marL="898525" indent="-360363">
              <a:defRPr/>
            </a:pPr>
            <a:r>
              <a:rPr lang="id-ID" sz="2000" dirty="0">
                <a:latin typeface="Trebuchet MS" pitchFamily="34" charset="0"/>
                <a:ea typeface="Segoe UI Black" panose="020B0A02040204020203" pitchFamily="34" charset="0"/>
                <a:cs typeface="Arial" pitchFamily="34" charset="0"/>
              </a:rPr>
              <a:t>b. perseorangan, organisasi, atau penyelenggara</a:t>
            </a:r>
            <a:r>
              <a:rPr lang="en-US" sz="2000" dirty="0">
                <a:latin typeface="Trebuchet MS" pitchFamily="34" charset="0"/>
                <a:ea typeface="Segoe UI Black" panose="020B0A02040204020203" pitchFamily="34" charset="0"/>
                <a:cs typeface="Arial" pitchFamily="34" charset="0"/>
              </a:rPr>
              <a:t> </a:t>
            </a:r>
            <a:r>
              <a:rPr lang="id-ID" sz="2000" dirty="0">
                <a:latin typeface="Trebuchet MS" pitchFamily="34" charset="0"/>
                <a:ea typeface="Segoe UI Black" panose="020B0A02040204020203" pitchFamily="34" charset="0"/>
                <a:cs typeface="Arial" pitchFamily="34" charset="0"/>
              </a:rPr>
              <a:t>Pendidikan Tinggi yang tanpa hak mengeluarkan</a:t>
            </a:r>
            <a:r>
              <a:rPr lang="en-US" sz="2000" dirty="0">
                <a:latin typeface="Trebuchet MS" pitchFamily="34" charset="0"/>
                <a:ea typeface="Segoe UI Black" panose="020B0A02040204020203" pitchFamily="34" charset="0"/>
                <a:cs typeface="Arial" pitchFamily="34" charset="0"/>
              </a:rPr>
              <a:t> </a:t>
            </a:r>
            <a:r>
              <a:rPr lang="nl-NL" sz="2000" dirty="0">
                <a:latin typeface="Trebuchet MS" pitchFamily="34" charset="0"/>
                <a:ea typeface="Segoe UI Black" panose="020B0A02040204020203" pitchFamily="34" charset="0"/>
                <a:cs typeface="Arial" pitchFamily="34" charset="0"/>
              </a:rPr>
              <a:t>gelar akademik dan gelar vokasi</a:t>
            </a:r>
            <a:r>
              <a:rPr lang="nl-NL" sz="2000" dirty="0" smtClean="0">
                <a:latin typeface="Trebuchet MS" pitchFamily="34" charset="0"/>
                <a:ea typeface="Segoe UI Black" panose="020B0A02040204020203" pitchFamily="34" charset="0"/>
                <a:cs typeface="Arial" pitchFamily="34" charset="0"/>
              </a:rPr>
              <a:t>.</a:t>
            </a:r>
          </a:p>
          <a:p>
            <a:pPr marL="898525" indent="-360363">
              <a:defRPr/>
            </a:pPr>
            <a:endParaRPr lang="nl-NL" sz="2000" dirty="0" smtClean="0">
              <a:latin typeface="Trebuchet MS" pitchFamily="34" charset="0"/>
              <a:ea typeface="Segoe UI Black" panose="020B0A02040204020203" pitchFamily="34" charset="0"/>
              <a:cs typeface="Arial" pitchFamily="34" charset="0"/>
            </a:endParaRPr>
          </a:p>
          <a:p>
            <a:r>
              <a:rPr lang="en-US" sz="2000" dirty="0">
                <a:latin typeface="Trebuchet MS" pitchFamily="34" charset="0"/>
              </a:rPr>
              <a:t>(4) </a:t>
            </a:r>
            <a:r>
              <a:rPr lang="en-US" sz="2000" dirty="0" err="1">
                <a:latin typeface="Trebuchet MS" pitchFamily="34" charset="0"/>
              </a:rPr>
              <a:t>Gelar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profesi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dinyatakan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tidak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sah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dan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dicabut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 smtClean="0">
                <a:latin typeface="Trebuchet MS" pitchFamily="34" charset="0"/>
              </a:rPr>
              <a:t>oleh</a:t>
            </a:r>
            <a:r>
              <a:rPr lang="en-US" sz="2000" dirty="0" smtClean="0">
                <a:latin typeface="Trebuchet MS" pitchFamily="34" charset="0"/>
              </a:rPr>
              <a:t> </a:t>
            </a:r>
            <a:r>
              <a:rPr lang="en-US" sz="2000" dirty="0" err="1" smtClean="0">
                <a:latin typeface="Trebuchet MS" pitchFamily="34" charset="0"/>
              </a:rPr>
              <a:t>Menteri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apabila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dikeluarkan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oleh</a:t>
            </a:r>
            <a:r>
              <a:rPr lang="en-US" sz="2000" dirty="0">
                <a:latin typeface="Trebuchet MS" pitchFamily="34" charset="0"/>
              </a:rPr>
              <a:t>:</a:t>
            </a:r>
          </a:p>
          <a:p>
            <a:pPr indent="365125"/>
            <a:r>
              <a:rPr lang="en-US" sz="2000" dirty="0">
                <a:latin typeface="Trebuchet MS" pitchFamily="34" charset="0"/>
              </a:rPr>
              <a:t>a. </a:t>
            </a:r>
            <a:r>
              <a:rPr lang="en-US" sz="2000" dirty="0" err="1">
                <a:latin typeface="Trebuchet MS" pitchFamily="34" charset="0"/>
              </a:rPr>
              <a:t>Perguruan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Tinggi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dan</a:t>
            </a:r>
            <a:r>
              <a:rPr lang="en-US" sz="2000" dirty="0">
                <a:latin typeface="Trebuchet MS" pitchFamily="34" charset="0"/>
              </a:rPr>
              <a:t>/</a:t>
            </a:r>
            <a:r>
              <a:rPr lang="en-US" sz="2000" dirty="0" err="1">
                <a:latin typeface="Trebuchet MS" pitchFamily="34" charset="0"/>
              </a:rPr>
              <a:t>atau</a:t>
            </a:r>
            <a:r>
              <a:rPr lang="en-US" sz="2000" dirty="0">
                <a:latin typeface="Trebuchet MS" pitchFamily="34" charset="0"/>
              </a:rPr>
              <a:t> Program </a:t>
            </a:r>
            <a:r>
              <a:rPr lang="en-US" sz="2000" dirty="0" err="1">
                <a:latin typeface="Trebuchet MS" pitchFamily="34" charset="0"/>
              </a:rPr>
              <a:t>Studi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smtClean="0">
                <a:latin typeface="Trebuchet MS" pitchFamily="34" charset="0"/>
              </a:rPr>
              <a:t>yang </a:t>
            </a:r>
            <a:r>
              <a:rPr lang="en-US" sz="2000" dirty="0" err="1" smtClean="0">
                <a:solidFill>
                  <a:srgbClr val="FF0000"/>
                </a:solidFill>
                <a:latin typeface="Trebuchet MS" pitchFamily="34" charset="0"/>
              </a:rPr>
              <a:t>tidak</a:t>
            </a:r>
            <a:r>
              <a:rPr lang="en-US" sz="2000" dirty="0">
                <a:solidFill>
                  <a:srgbClr val="FF0000"/>
                </a:solidFill>
                <a:latin typeface="Trebuchet MS" pitchFamily="34" charset="0"/>
              </a:rPr>
              <a:t> </a:t>
            </a:r>
            <a:r>
              <a:rPr lang="en-US" sz="2000" dirty="0" err="1">
                <a:solidFill>
                  <a:srgbClr val="FF0000"/>
                </a:solidFill>
                <a:latin typeface="Trebuchet MS" pitchFamily="34" charset="0"/>
              </a:rPr>
              <a:t>terakreditasi</a:t>
            </a:r>
            <a:r>
              <a:rPr lang="en-US" sz="2000" dirty="0">
                <a:solidFill>
                  <a:srgbClr val="FF0000"/>
                </a:solidFill>
                <a:latin typeface="Trebuchet MS" pitchFamily="34" charset="0"/>
              </a:rPr>
              <a:t>;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dan</a:t>
            </a:r>
            <a:r>
              <a:rPr lang="en-US" sz="2000" dirty="0">
                <a:latin typeface="Trebuchet MS" pitchFamily="34" charset="0"/>
              </a:rPr>
              <a:t>/</a:t>
            </a:r>
            <a:r>
              <a:rPr lang="en-US" sz="2000" dirty="0" err="1">
                <a:latin typeface="Trebuchet MS" pitchFamily="34" charset="0"/>
              </a:rPr>
              <a:t>atau</a:t>
            </a:r>
            <a:endParaRPr lang="en-US" sz="2000" dirty="0">
              <a:latin typeface="Trebuchet MS" pitchFamily="34" charset="0"/>
            </a:endParaRPr>
          </a:p>
          <a:p>
            <a:pPr indent="365125"/>
            <a:r>
              <a:rPr lang="en-US" sz="2000" dirty="0">
                <a:latin typeface="Trebuchet MS" pitchFamily="34" charset="0"/>
              </a:rPr>
              <a:t>b. </a:t>
            </a:r>
            <a:r>
              <a:rPr lang="en-US" sz="2000" dirty="0" err="1">
                <a:latin typeface="Trebuchet MS" pitchFamily="34" charset="0"/>
              </a:rPr>
              <a:t>perseorangan</a:t>
            </a:r>
            <a:r>
              <a:rPr lang="en-US" sz="2000" dirty="0">
                <a:latin typeface="Trebuchet MS" pitchFamily="34" charset="0"/>
              </a:rPr>
              <a:t>, </a:t>
            </a:r>
            <a:r>
              <a:rPr lang="en-US" sz="2000" dirty="0" err="1">
                <a:latin typeface="Trebuchet MS" pitchFamily="34" charset="0"/>
              </a:rPr>
              <a:t>organisasi</a:t>
            </a:r>
            <a:r>
              <a:rPr lang="en-US" sz="2000" dirty="0">
                <a:latin typeface="Trebuchet MS" pitchFamily="34" charset="0"/>
              </a:rPr>
              <a:t>, </a:t>
            </a:r>
            <a:r>
              <a:rPr lang="en-US" sz="2000" dirty="0" err="1">
                <a:latin typeface="Trebuchet MS" pitchFamily="34" charset="0"/>
              </a:rPr>
              <a:t>atau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lembaga</a:t>
            </a:r>
            <a:r>
              <a:rPr lang="en-US" sz="2000" dirty="0">
                <a:latin typeface="Trebuchet MS" pitchFamily="34" charset="0"/>
              </a:rPr>
              <a:t> lain </a:t>
            </a:r>
            <a:r>
              <a:rPr lang="en-US" sz="2000" dirty="0" smtClean="0">
                <a:latin typeface="Trebuchet MS" pitchFamily="34" charset="0"/>
              </a:rPr>
              <a:t>yang </a:t>
            </a:r>
            <a:r>
              <a:rPr lang="en-US" sz="2000" dirty="0" err="1" smtClean="0">
                <a:latin typeface="Trebuchet MS" pitchFamily="34" charset="0"/>
              </a:rPr>
              <a:t>tanpa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hak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mengeluarkan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gelar</a:t>
            </a:r>
            <a:r>
              <a:rPr lang="en-US" sz="2000" dirty="0">
                <a:latin typeface="Trebuchet MS" pitchFamily="34" charset="0"/>
              </a:rPr>
              <a:t> </a:t>
            </a:r>
            <a:r>
              <a:rPr lang="en-US" sz="2000" dirty="0" err="1">
                <a:latin typeface="Trebuchet MS" pitchFamily="34" charset="0"/>
              </a:rPr>
              <a:t>profesi</a:t>
            </a:r>
            <a:r>
              <a:rPr lang="en-US" sz="2000" dirty="0">
                <a:latin typeface="Trebuchet MS" pitchFamily="34" charset="0"/>
              </a:rPr>
              <a:t>.</a:t>
            </a:r>
          </a:p>
          <a:p>
            <a:pPr marL="898525" indent="-360363">
              <a:defRPr/>
            </a:pPr>
            <a:endParaRPr lang="nl-NL" sz="2000" dirty="0">
              <a:latin typeface="Trebuchet MS" pitchFamily="34" charset="0"/>
              <a:ea typeface="Segoe UI Black" panose="020B0A02040204020203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74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336" y="308164"/>
            <a:ext cx="1112955" cy="106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95549" y="311200"/>
            <a:ext cx="9192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solidFill>
                  <a:srgbClr val="002060"/>
                </a:solidFill>
                <a:cs typeface="Arial" charset="0"/>
              </a:rPr>
              <a:t>Kementerian </a:t>
            </a:r>
            <a:r>
              <a:rPr lang="en-US" sz="2000" b="1" dirty="0" err="1">
                <a:solidFill>
                  <a:srgbClr val="002060"/>
                </a:solidFill>
                <a:cs typeface="Arial" charset="0"/>
              </a:rPr>
              <a:t>Pendidikan</a:t>
            </a:r>
            <a:r>
              <a:rPr lang="en-US" sz="20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cs typeface="Arial" charset="0"/>
              </a:rPr>
              <a:t>dan</a:t>
            </a:r>
            <a:r>
              <a:rPr lang="en-US" sz="20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cs typeface="Arial" charset="0"/>
              </a:rPr>
              <a:t>Kebudayaan</a:t>
            </a:r>
            <a:r>
              <a:rPr lang="en-US" sz="20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id-ID" sz="2000" b="1" dirty="0">
                <a:solidFill>
                  <a:srgbClr val="002060"/>
                </a:solidFill>
                <a:cs typeface="Arial" charset="0"/>
              </a:rPr>
              <a:t>Republik Indonesia</a:t>
            </a:r>
          </a:p>
          <a:p>
            <a:r>
              <a:rPr lang="id-ID" sz="1400" b="1" dirty="0">
                <a:solidFill>
                  <a:srgbClr val="002060"/>
                </a:solidFill>
                <a:cs typeface="Arial" charset="0"/>
              </a:rPr>
              <a:t>Jl. </a:t>
            </a:r>
            <a:r>
              <a:rPr lang="en-US" sz="1400" b="1" dirty="0" err="1">
                <a:solidFill>
                  <a:srgbClr val="002060"/>
                </a:solidFill>
                <a:cs typeface="Arial" charset="0"/>
              </a:rPr>
              <a:t>Pawiyatan</a:t>
            </a:r>
            <a:r>
              <a:rPr lang="en-US" sz="14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cs typeface="Arial" charset="0"/>
              </a:rPr>
              <a:t>Luhur</a:t>
            </a:r>
            <a:r>
              <a:rPr lang="en-US" sz="1400" b="1" dirty="0">
                <a:solidFill>
                  <a:srgbClr val="002060"/>
                </a:solidFill>
                <a:cs typeface="Arial" charset="0"/>
              </a:rPr>
              <a:t> I/1 </a:t>
            </a:r>
            <a:r>
              <a:rPr lang="en-US" sz="1400" b="1" dirty="0" err="1">
                <a:solidFill>
                  <a:srgbClr val="002060"/>
                </a:solidFill>
                <a:cs typeface="Arial" charset="0"/>
              </a:rPr>
              <a:t>Bendan</a:t>
            </a:r>
            <a:r>
              <a:rPr lang="en-US" sz="14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cs typeface="Arial" charset="0"/>
              </a:rPr>
              <a:t>Dhuwur</a:t>
            </a:r>
            <a:r>
              <a:rPr lang="en-US" sz="1400" b="1" dirty="0">
                <a:solidFill>
                  <a:srgbClr val="002060"/>
                </a:solidFill>
                <a:cs typeface="Arial" charset="0"/>
              </a:rPr>
              <a:t> Semarang – 50233</a:t>
            </a:r>
            <a:r>
              <a:rPr lang="id-ID" sz="1400" b="1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cs typeface="Arial" charset="0"/>
              </a:rPr>
              <a:t>Telp</a:t>
            </a:r>
            <a:r>
              <a:rPr lang="en-US" sz="1400" b="1" dirty="0">
                <a:solidFill>
                  <a:srgbClr val="002060"/>
                </a:solidFill>
                <a:cs typeface="Arial" charset="0"/>
              </a:rPr>
              <a:t>. 024- 8311273, 8311521 Fax. 024- 8311273</a:t>
            </a:r>
            <a:r>
              <a:rPr lang="id-ID" sz="1400" b="1" dirty="0">
                <a:solidFill>
                  <a:srgbClr val="002060"/>
                </a:solidFill>
                <a:cs typeface="Arial" charset="0"/>
              </a:rPr>
              <a:t> </a:t>
            </a:r>
          </a:p>
          <a:p>
            <a:r>
              <a:rPr lang="en-US" sz="1400" b="1" dirty="0">
                <a:solidFill>
                  <a:srgbClr val="002060"/>
                </a:solidFill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76579" y="1893507"/>
            <a:ext cx="680876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>
                <a:latin typeface="Trebuchet MS" pitchFamily="34" charset="0"/>
              </a:rPr>
              <a:t>Sistem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Akreditasi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smtClean="0">
                <a:latin typeface="Trebuchet MS" pitchFamily="34" charset="0"/>
              </a:rPr>
              <a:t>: </a:t>
            </a:r>
            <a:r>
              <a:rPr lang="en-US" sz="2000" dirty="0" smtClean="0">
                <a:latin typeface="Trebuchet MS" pitchFamily="34" charset="0"/>
              </a:rPr>
              <a:t>BAN-PT </a:t>
            </a:r>
            <a:r>
              <a:rPr lang="en-US" sz="2000" dirty="0" err="1" smtClean="0">
                <a:latin typeface="Trebuchet MS" pitchFamily="34" charset="0"/>
              </a:rPr>
              <a:t>proaktif</a:t>
            </a:r>
            <a:r>
              <a:rPr lang="en-US" sz="2000" dirty="0" smtClean="0">
                <a:latin typeface="Trebuchet MS" pitchFamily="34" charset="0"/>
              </a:rPr>
              <a:t> </a:t>
            </a:r>
            <a:r>
              <a:rPr lang="en-US" sz="2000" dirty="0" err="1" smtClean="0">
                <a:latin typeface="Trebuchet MS" pitchFamily="34" charset="0"/>
              </a:rPr>
              <a:t>untuk</a:t>
            </a:r>
            <a:r>
              <a:rPr lang="en-US" sz="2000" dirty="0" smtClean="0">
                <a:latin typeface="Trebuchet MS" pitchFamily="34" charset="0"/>
              </a:rPr>
              <a:t> </a:t>
            </a:r>
            <a:r>
              <a:rPr lang="en-US" sz="2000" dirty="0" err="1" smtClean="0">
                <a:latin typeface="Trebuchet MS" pitchFamily="34" charset="0"/>
              </a:rPr>
              <a:t>perpanjangan</a:t>
            </a:r>
            <a:r>
              <a:rPr lang="en-US" sz="2000" dirty="0" smtClean="0">
                <a:latin typeface="Trebuchet MS" pitchFamily="34" charset="0"/>
              </a:rPr>
              <a:t> </a:t>
            </a:r>
            <a:r>
              <a:rPr lang="en-US" sz="2000" dirty="0" err="1" smtClean="0">
                <a:latin typeface="Trebuchet MS" pitchFamily="34" charset="0"/>
              </a:rPr>
              <a:t>akreditasi</a:t>
            </a:r>
            <a:r>
              <a:rPr lang="en-US" sz="2000" dirty="0" smtClean="0">
                <a:latin typeface="Trebuchet MS" pitchFamily="34" charset="0"/>
              </a:rPr>
              <a:t> yang </a:t>
            </a:r>
            <a:r>
              <a:rPr lang="en-US" sz="2000" dirty="0" err="1" smtClean="0">
                <a:latin typeface="Trebuchet MS" pitchFamily="34" charset="0"/>
              </a:rPr>
              <a:t>tidak</a:t>
            </a:r>
            <a:r>
              <a:rPr lang="en-US" sz="2000" dirty="0" smtClean="0">
                <a:latin typeface="Trebuchet MS" pitchFamily="34" charset="0"/>
              </a:rPr>
              <a:t> </a:t>
            </a:r>
            <a:r>
              <a:rPr lang="en-US" sz="2000" dirty="0" err="1" smtClean="0">
                <a:latin typeface="Trebuchet MS" pitchFamily="34" charset="0"/>
              </a:rPr>
              <a:t>naik</a:t>
            </a:r>
            <a:r>
              <a:rPr lang="en-US" sz="2000" dirty="0" smtClean="0">
                <a:latin typeface="Trebuchet MS" pitchFamily="34" charset="0"/>
              </a:rPr>
              <a:t> </a:t>
            </a:r>
            <a:r>
              <a:rPr lang="en-US" sz="2000" dirty="0" err="1" smtClean="0">
                <a:latin typeface="Trebuchet MS" pitchFamily="34" charset="0"/>
              </a:rPr>
              <a:t>peringkat</a:t>
            </a:r>
            <a:endParaRPr lang="en-US" sz="2000" b="1" dirty="0" smtClean="0">
              <a:latin typeface="Trebuchet MS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 smtClean="0">
                <a:latin typeface="Trebuchet MS" pitchFamily="34" charset="0"/>
              </a:rPr>
              <a:t>Masa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peralihan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smtClean="0">
                <a:latin typeface="Trebuchet MS" pitchFamily="34" charset="0"/>
              </a:rPr>
              <a:t>: </a:t>
            </a:r>
            <a:r>
              <a:rPr lang="en-US" sz="2000" b="1" dirty="0" err="1" smtClean="0">
                <a:latin typeface="Trebuchet MS" pitchFamily="34" charset="0"/>
              </a:rPr>
              <a:t>akreditasi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pertama</a:t>
            </a:r>
            <a:r>
              <a:rPr lang="en-US" sz="2000" b="1" dirty="0" smtClean="0">
                <a:latin typeface="Trebuchet MS" pitchFamily="34" charset="0"/>
              </a:rPr>
              <a:t>, re-</a:t>
            </a:r>
            <a:r>
              <a:rPr lang="en-US" sz="2000" b="1" dirty="0" err="1" smtClean="0">
                <a:latin typeface="Trebuchet MS" pitchFamily="34" charset="0"/>
              </a:rPr>
              <a:t>akreditasi</a:t>
            </a:r>
            <a:r>
              <a:rPr lang="en-US" sz="2000" b="1" dirty="0" smtClean="0">
                <a:latin typeface="Trebuchet MS" pitchFamily="34" charset="0"/>
              </a:rPr>
              <a:t> yang </a:t>
            </a:r>
            <a:r>
              <a:rPr lang="en-US" sz="2000" b="1" dirty="0" err="1" smtClean="0">
                <a:latin typeface="Trebuchet MS" pitchFamily="34" charset="0"/>
              </a:rPr>
              <a:t>masih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berlaku</a:t>
            </a:r>
            <a:r>
              <a:rPr lang="en-US" sz="2000" b="1" dirty="0" smtClean="0">
                <a:latin typeface="Trebuchet MS" pitchFamily="34" charset="0"/>
              </a:rPr>
              <a:t>, re-</a:t>
            </a:r>
            <a:r>
              <a:rPr lang="en-US" sz="2000" b="1" dirty="0" err="1" smtClean="0">
                <a:latin typeface="Trebuchet MS" pitchFamily="34" charset="0"/>
              </a:rPr>
              <a:t>akreditasi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kadaluwarsa</a:t>
            </a:r>
            <a:r>
              <a:rPr lang="en-US" sz="2000" b="1" dirty="0" smtClean="0">
                <a:latin typeface="Trebuchet MS" pitchFamily="34" charset="0"/>
              </a:rPr>
              <a:t>/ </a:t>
            </a:r>
            <a:r>
              <a:rPr lang="en-US" sz="2000" b="1" dirty="0" err="1" smtClean="0">
                <a:latin typeface="Trebuchet MS" pitchFamily="34" charset="0"/>
              </a:rPr>
              <a:t>tidak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terakreditasi</a:t>
            </a:r>
            <a:r>
              <a:rPr lang="en-US" sz="2000" b="1" dirty="0" smtClean="0">
                <a:latin typeface="Trebuchet MS" pitchFamily="34" charset="0"/>
              </a:rPr>
              <a:t>, re-</a:t>
            </a:r>
            <a:r>
              <a:rPr lang="en-US" sz="2000" b="1" dirty="0" err="1" smtClean="0">
                <a:latin typeface="Trebuchet MS" pitchFamily="34" charset="0"/>
              </a:rPr>
              <a:t>akreditasi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prodi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perubahan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bentuk</a:t>
            </a:r>
            <a:r>
              <a:rPr lang="en-US" sz="2000" b="1" dirty="0" smtClean="0">
                <a:latin typeface="Trebuchet MS" pitchFamily="34" charset="0"/>
              </a:rPr>
              <a:t> PT</a:t>
            </a:r>
            <a:endParaRPr lang="en-US" sz="2000" b="1" dirty="0">
              <a:latin typeface="Trebuchet MS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>
                <a:latin typeface="Trebuchet MS" pitchFamily="34" charset="0"/>
              </a:rPr>
              <a:t>Sistem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pemantauan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untuk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perpanjangan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akreditasi</a:t>
            </a:r>
            <a:endParaRPr lang="en-US" sz="2000" b="1" dirty="0" smtClean="0">
              <a:latin typeface="Trebuchet MS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latin typeface="Trebuchet MS" pitchFamily="34" charset="0"/>
              </a:rPr>
              <a:t>SK </a:t>
            </a:r>
            <a:r>
              <a:rPr lang="en-US" sz="2000" b="1" dirty="0" err="1" smtClean="0">
                <a:latin typeface="Trebuchet MS" pitchFamily="34" charset="0"/>
              </a:rPr>
              <a:t>izin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penyelenggaraan</a:t>
            </a:r>
            <a:r>
              <a:rPr lang="en-US" sz="2000" b="1" dirty="0" smtClean="0">
                <a:latin typeface="Trebuchet MS" pitchFamily="34" charset="0"/>
              </a:rPr>
              <a:t> PT/PS </a:t>
            </a:r>
            <a:r>
              <a:rPr lang="en-US" sz="2000" b="1" dirty="0" err="1" smtClean="0">
                <a:latin typeface="Trebuchet MS" pitchFamily="34" charset="0"/>
              </a:rPr>
              <a:t>baru</a:t>
            </a:r>
            <a:r>
              <a:rPr lang="en-US" sz="2000" b="1" dirty="0" smtClean="0">
                <a:latin typeface="Trebuchet MS" pitchFamily="34" charset="0"/>
              </a:rPr>
              <a:t> : </a:t>
            </a:r>
            <a:r>
              <a:rPr lang="en-US" sz="2000" b="1" dirty="0" err="1" smtClean="0">
                <a:latin typeface="Trebuchet MS" pitchFamily="34" charset="0"/>
              </a:rPr>
              <a:t>memenuhi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syarat</a:t>
            </a:r>
            <a:r>
              <a:rPr lang="en-US" sz="2000" b="1" dirty="0">
                <a:latin typeface="Trebuchet MS" pitchFamily="34" charset="0"/>
              </a:rPr>
              <a:t> minimum </a:t>
            </a:r>
            <a:r>
              <a:rPr lang="en-US" sz="2000" b="1" dirty="0" err="1">
                <a:latin typeface="Trebuchet MS" pitchFamily="34" charset="0"/>
              </a:rPr>
              <a:t>akreditasi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>
                <a:latin typeface="Trebuchet MS" pitchFamily="34" charset="0"/>
                <a:sym typeface="Wingdings" panose="05000000000000000000" pitchFamily="2" charset="2"/>
              </a:rPr>
              <a:t> </a:t>
            </a:r>
            <a:r>
              <a:rPr lang="en-US" sz="2000" b="1" dirty="0" err="1">
                <a:latin typeface="Trebuchet MS" pitchFamily="34" charset="0"/>
                <a:sym typeface="Wingdings" panose="05000000000000000000" pitchFamily="2" charset="2"/>
              </a:rPr>
              <a:t>dengan</a:t>
            </a:r>
            <a:r>
              <a:rPr lang="en-US" sz="2000" b="1" dirty="0">
                <a:latin typeface="Trebuchet MS" pitchFamily="34" charset="0"/>
                <a:sym typeface="Wingdings" panose="05000000000000000000" pitchFamily="2" charset="2"/>
              </a:rPr>
              <a:t> </a:t>
            </a:r>
            <a:r>
              <a:rPr lang="en-US" sz="2000" b="1" dirty="0" err="1">
                <a:latin typeface="Trebuchet MS" pitchFamily="34" charset="0"/>
                <a:sym typeface="Wingdings" panose="05000000000000000000" pitchFamily="2" charset="2"/>
              </a:rPr>
              <a:t>peringkat</a:t>
            </a:r>
            <a:r>
              <a:rPr lang="en-US" sz="2000" b="1" dirty="0">
                <a:latin typeface="Trebuchet MS" pitchFamily="34" charset="0"/>
                <a:sym typeface="Wingdings" panose="05000000000000000000" pitchFamily="2" charset="2"/>
              </a:rPr>
              <a:t> </a:t>
            </a:r>
            <a:r>
              <a:rPr lang="en-US" sz="2000" b="1" dirty="0" err="1">
                <a:latin typeface="Trebuchet MS" pitchFamily="34" charset="0"/>
                <a:sym typeface="Wingdings" panose="05000000000000000000" pitchFamily="2" charset="2"/>
              </a:rPr>
              <a:t>Akreditasi</a:t>
            </a:r>
            <a:r>
              <a:rPr lang="en-US" sz="2000" b="1" dirty="0">
                <a:latin typeface="Trebuchet MS" pitchFamily="34" charset="0"/>
                <a:sym typeface="Wingdings" panose="05000000000000000000" pitchFamily="2" charset="2"/>
              </a:rPr>
              <a:t> BAIK</a:t>
            </a:r>
            <a:endParaRPr lang="en-ID" sz="2000" b="1" dirty="0">
              <a:latin typeface="Trebuchet MS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 err="1">
                <a:latin typeface="Trebuchet MS" pitchFamily="34" charset="0"/>
              </a:rPr>
              <a:t>Penyesuaian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Peringkat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dari</a:t>
            </a:r>
            <a:r>
              <a:rPr lang="en-US" sz="2000" b="1" dirty="0">
                <a:latin typeface="Trebuchet MS" pitchFamily="34" charset="0"/>
              </a:rPr>
              <a:t> A,B,C </a:t>
            </a:r>
            <a:r>
              <a:rPr lang="en-US" sz="2000" b="1" dirty="0" err="1">
                <a:latin typeface="Trebuchet MS" pitchFamily="34" charset="0"/>
              </a:rPr>
              <a:t>ke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Unggul</a:t>
            </a:r>
            <a:r>
              <a:rPr lang="en-US" sz="2000" b="1" dirty="0">
                <a:latin typeface="Trebuchet MS" pitchFamily="34" charset="0"/>
              </a:rPr>
              <a:t>, </a:t>
            </a:r>
            <a:r>
              <a:rPr lang="en-US" sz="2000" b="1" dirty="0" err="1">
                <a:latin typeface="Trebuchet MS" pitchFamily="34" charset="0"/>
              </a:rPr>
              <a:t>Baik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Sekali</a:t>
            </a:r>
            <a:r>
              <a:rPr lang="en-US" sz="2000" b="1" dirty="0">
                <a:latin typeface="Trebuchet MS" pitchFamily="34" charset="0"/>
              </a:rPr>
              <a:t>, </a:t>
            </a:r>
            <a:r>
              <a:rPr lang="en-US" sz="2000" b="1" dirty="0" err="1" smtClean="0">
                <a:latin typeface="Trebuchet MS" pitchFamily="34" charset="0"/>
              </a:rPr>
              <a:t>Baik</a:t>
            </a:r>
            <a:endParaRPr lang="en-US" sz="2000" b="1" dirty="0" smtClean="0">
              <a:latin typeface="Trebuchet MS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b="1" dirty="0">
                <a:latin typeface="Trebuchet MS" pitchFamily="34" charset="0"/>
              </a:rPr>
              <a:t>Instrument </a:t>
            </a:r>
            <a:r>
              <a:rPr lang="en-US" sz="2000" b="1" dirty="0" err="1">
                <a:latin typeface="Trebuchet MS" pitchFamily="34" charset="0"/>
              </a:rPr>
              <a:t>Suplemen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Konversi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Peringkat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Akreditasi</a:t>
            </a:r>
            <a:r>
              <a:rPr lang="en-US" sz="2000" b="1" dirty="0">
                <a:latin typeface="Trebuchet MS" pitchFamily="34" charset="0"/>
              </a:rPr>
              <a:t> (ISK</a:t>
            </a:r>
            <a:r>
              <a:rPr lang="en-US" sz="2000" b="1" dirty="0" smtClean="0">
                <a:latin typeface="Trebuchet MS" pitchFamily="34" charset="0"/>
              </a:rPr>
              <a:t>)</a:t>
            </a:r>
            <a:endParaRPr lang="en-US" sz="2400" dirty="0">
              <a:latin typeface="Trebuchet MS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9290" y="2546030"/>
            <a:ext cx="2813538" cy="29359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93357" y="2739892"/>
            <a:ext cx="261102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bg1"/>
                </a:solidFill>
                <a:latin typeface="Trebuchet MS" pitchFamily="34" charset="0"/>
              </a:rPr>
              <a:t>PERMENDIKBUD No. 5/ 2020</a:t>
            </a:r>
          </a:p>
          <a:p>
            <a:pPr algn="r"/>
            <a:r>
              <a:rPr lang="en-US" b="1" dirty="0" smtClean="0">
                <a:solidFill>
                  <a:srgbClr val="FFFF00"/>
                </a:solidFill>
                <a:latin typeface="Trebuchet MS" pitchFamily="34" charset="0"/>
              </a:rPr>
              <a:t>28 </a:t>
            </a:r>
            <a:r>
              <a:rPr lang="en-US" b="1" dirty="0" err="1" smtClean="0">
                <a:solidFill>
                  <a:srgbClr val="FFFF00"/>
                </a:solidFill>
                <a:latin typeface="Trebuchet MS" pitchFamily="34" charset="0"/>
              </a:rPr>
              <a:t>Januari</a:t>
            </a:r>
            <a:r>
              <a:rPr lang="en-US" b="1" dirty="0" smtClean="0">
                <a:solidFill>
                  <a:srgbClr val="FFFF00"/>
                </a:solidFill>
                <a:latin typeface="Trebuchet MS" pitchFamily="34" charset="0"/>
              </a:rPr>
              <a:t> 2020</a:t>
            </a:r>
          </a:p>
          <a:p>
            <a:pPr algn="r"/>
            <a:endParaRPr lang="en-US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r"/>
            <a:r>
              <a:rPr lang="en-US" sz="2400" b="1" dirty="0" smtClean="0">
                <a:solidFill>
                  <a:schemeClr val="bg1"/>
                </a:solidFill>
                <a:latin typeface="Trebuchet MS" pitchFamily="34" charset="0"/>
              </a:rPr>
              <a:t>PERBAN-PT </a:t>
            </a:r>
          </a:p>
          <a:p>
            <a:pPr algn="r"/>
            <a:r>
              <a:rPr lang="en-US" sz="2400" b="1" dirty="0" smtClean="0">
                <a:solidFill>
                  <a:schemeClr val="bg1"/>
                </a:solidFill>
                <a:latin typeface="Trebuchet MS" pitchFamily="34" charset="0"/>
              </a:rPr>
              <a:t>No. 1/ 2020</a:t>
            </a:r>
          </a:p>
          <a:p>
            <a:pPr algn="r"/>
            <a:r>
              <a:rPr lang="en-US" b="1" dirty="0" smtClean="0">
                <a:solidFill>
                  <a:srgbClr val="FFFF00"/>
                </a:solidFill>
                <a:latin typeface="Trebuchet MS" pitchFamily="34" charset="0"/>
              </a:rPr>
              <a:t>27 </a:t>
            </a:r>
            <a:r>
              <a:rPr lang="en-US" b="1" dirty="0" err="1" smtClean="0">
                <a:solidFill>
                  <a:srgbClr val="FFFF00"/>
                </a:solidFill>
                <a:latin typeface="Trebuchet MS" pitchFamily="34" charset="0"/>
              </a:rPr>
              <a:t>Februari</a:t>
            </a:r>
            <a:r>
              <a:rPr lang="en-US" b="1" dirty="0" smtClean="0">
                <a:solidFill>
                  <a:srgbClr val="FFFF00"/>
                </a:solidFill>
                <a:latin typeface="Trebuchet MS" pitchFamily="34" charset="0"/>
              </a:rPr>
              <a:t> 2020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388683" y="1554482"/>
            <a:ext cx="9133952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713870" y="3522923"/>
            <a:ext cx="399463" cy="787791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9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43" y="266799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95549" y="311200"/>
            <a:ext cx="91925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cs typeface="Arial" charset="0"/>
              </a:rPr>
              <a:t>Kementerian </a:t>
            </a:r>
            <a:r>
              <a:rPr lang="en-US" sz="2000" b="1" dirty="0" err="1">
                <a:cs typeface="Arial" charset="0"/>
              </a:rPr>
              <a:t>Pendidikan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dan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Kebudayaan</a:t>
            </a:r>
            <a:r>
              <a:rPr lang="en-US" sz="2000" b="1" dirty="0">
                <a:cs typeface="Arial" charset="0"/>
              </a:rPr>
              <a:t> </a:t>
            </a:r>
            <a:r>
              <a:rPr lang="id-ID" sz="2000" b="1" dirty="0">
                <a:cs typeface="Arial" charset="0"/>
              </a:rPr>
              <a:t>Republik Indonesia</a:t>
            </a:r>
          </a:p>
          <a:p>
            <a:r>
              <a:rPr lang="id-ID" sz="1400" b="1" dirty="0">
                <a:cs typeface="Arial" charset="0"/>
              </a:rPr>
              <a:t>Jl. </a:t>
            </a:r>
            <a:r>
              <a:rPr lang="en-US" sz="1400" b="1" dirty="0" err="1">
                <a:cs typeface="Arial" charset="0"/>
              </a:rPr>
              <a:t>Pawiyatan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Luhur</a:t>
            </a:r>
            <a:r>
              <a:rPr lang="en-US" sz="1400" b="1" dirty="0">
                <a:cs typeface="Arial" charset="0"/>
              </a:rPr>
              <a:t> I/1 </a:t>
            </a:r>
            <a:r>
              <a:rPr lang="en-US" sz="1400" b="1" dirty="0" err="1">
                <a:cs typeface="Arial" charset="0"/>
              </a:rPr>
              <a:t>Bendan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Dhuwur</a:t>
            </a:r>
            <a:r>
              <a:rPr lang="en-US" sz="1400" b="1" dirty="0">
                <a:cs typeface="Arial" charset="0"/>
              </a:rPr>
              <a:t> Semarang – 50233</a:t>
            </a:r>
            <a:r>
              <a:rPr lang="id-ID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Telp</a:t>
            </a:r>
            <a:r>
              <a:rPr lang="en-US" sz="1400" b="1" dirty="0">
                <a:cs typeface="Arial" charset="0"/>
              </a:rPr>
              <a:t>. 024- 8311273, 8311521 Fax. 024- 8311273</a:t>
            </a:r>
            <a:r>
              <a:rPr lang="id-ID" sz="1400" b="1" dirty="0">
                <a:cs typeface="Arial" charset="0"/>
              </a:rPr>
              <a:t> </a:t>
            </a:r>
          </a:p>
          <a:p>
            <a:r>
              <a:rPr lang="en-US" sz="1400" b="1" dirty="0"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7963" y="1743507"/>
            <a:ext cx="11408899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Trebuchet MS" pitchFamily="34" charset="0"/>
              </a:rPr>
              <a:t>UU No. 12/ 2012 </a:t>
            </a:r>
            <a:r>
              <a:rPr lang="en-US" sz="2000" b="1" dirty="0" err="1" smtClean="0">
                <a:latin typeface="Trebuchet MS" pitchFamily="34" charset="0"/>
              </a:rPr>
              <a:t>tentang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Pendidikan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Tinggi</a:t>
            </a:r>
            <a:endParaRPr lang="en-US" sz="2000" b="1" dirty="0" smtClean="0">
              <a:latin typeface="Trebuchet MS" pitchFamily="34" charset="0"/>
            </a:endParaRPr>
          </a:p>
          <a:p>
            <a:pPr algn="ctr"/>
            <a:r>
              <a:rPr lang="en-US" sz="2000" b="1" dirty="0" err="1" smtClean="0">
                <a:latin typeface="Trebuchet MS" pitchFamily="34" charset="0"/>
              </a:rPr>
              <a:t>Bagian</a:t>
            </a:r>
            <a:r>
              <a:rPr lang="en-US" sz="2000" b="1" dirty="0">
                <a:latin typeface="Trebuchet MS" pitchFamily="34" charset="0"/>
              </a:rPr>
              <a:t> </a:t>
            </a:r>
            <a:r>
              <a:rPr lang="en-US" sz="2000" b="1" dirty="0" err="1">
                <a:latin typeface="Trebuchet MS" pitchFamily="34" charset="0"/>
              </a:rPr>
              <a:t>Ketiga</a:t>
            </a:r>
            <a:endParaRPr lang="en-US" sz="2000" b="1" dirty="0">
              <a:latin typeface="Trebuchet MS" pitchFamily="34" charset="0"/>
            </a:endParaRPr>
          </a:p>
          <a:p>
            <a:pPr algn="ctr"/>
            <a:r>
              <a:rPr lang="en-US" sz="2000" b="1" dirty="0" err="1" smtClean="0">
                <a:latin typeface="Trebuchet MS" pitchFamily="34" charset="0"/>
              </a:rPr>
              <a:t>Akreditasi</a:t>
            </a:r>
            <a:endParaRPr lang="en-US" sz="2000" b="1" dirty="0" smtClean="0">
              <a:latin typeface="Trebuchet MS" pitchFamily="34" charset="0"/>
            </a:endParaRPr>
          </a:p>
          <a:p>
            <a:pPr algn="ctr"/>
            <a:endParaRPr lang="en-US" sz="2000" b="1" dirty="0">
              <a:latin typeface="Trebuchet MS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id-ID" sz="2000" b="1" dirty="0" smtClean="0">
                <a:latin typeface="Trebuchet MS" pitchFamily="34" charset="0"/>
              </a:rPr>
              <a:t>Pasal 55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arenBoth"/>
            </a:pPr>
            <a:r>
              <a:rPr lang="id-ID" sz="2000" b="1" dirty="0" smtClean="0">
                <a:latin typeface="Trebuchet MS" pitchFamily="34" charset="0"/>
              </a:rPr>
              <a:t>Akreditasi merupakan kegiatan penilaian sesuai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latin typeface="Trebuchet MS" pitchFamily="34" charset="0"/>
              </a:rPr>
              <a:t>dengan kriteria yang telah ditetapkan berdasarkan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solidFill>
                  <a:srgbClr val="FF0000"/>
                </a:solidFill>
                <a:latin typeface="Trebuchet MS" pitchFamily="34" charset="0"/>
              </a:rPr>
              <a:t>Standar Nasional Pendidikan Tinggi.</a:t>
            </a:r>
            <a:endParaRPr lang="en-US" sz="2000" b="1" dirty="0" smtClean="0">
              <a:solidFill>
                <a:srgbClr val="FF0000"/>
              </a:solidFill>
              <a:latin typeface="Trebuchet MS" pitchFamily="34" charset="0"/>
            </a:endParaRP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arenBoth"/>
            </a:pPr>
            <a:r>
              <a:rPr lang="id-ID" sz="2000" b="1" dirty="0" smtClean="0">
                <a:latin typeface="Trebuchet MS" pitchFamily="34" charset="0"/>
              </a:rPr>
              <a:t>Akreditasi sebagaimana dimaksud pada ayat (1)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latin typeface="Trebuchet MS" pitchFamily="34" charset="0"/>
              </a:rPr>
              <a:t>dilakukan untuk menentukan kelayakan Program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latin typeface="Trebuchet MS" pitchFamily="34" charset="0"/>
              </a:rPr>
              <a:t>Studi dan Perguruan Tinggi atas dasar kriteria yang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latin typeface="Trebuchet MS" pitchFamily="34" charset="0"/>
              </a:rPr>
              <a:t>mengacu pada Standar Nasional Pendidikan Tinggi.</a:t>
            </a:r>
            <a:endParaRPr lang="en-US" sz="2000" b="1" dirty="0" smtClean="0">
              <a:latin typeface="Trebuchet MS" pitchFamily="34" charset="0"/>
            </a:endParaRP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arenBoth"/>
            </a:pPr>
            <a:r>
              <a:rPr lang="id-ID" sz="2000" b="1" dirty="0" smtClean="0">
                <a:latin typeface="Trebuchet MS" pitchFamily="34" charset="0"/>
              </a:rPr>
              <a:t>Pemerintah membentuk Badan Akreditasi Nasional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latin typeface="Trebuchet MS" pitchFamily="34" charset="0"/>
              </a:rPr>
              <a:t>Perguruan Tinggi untuk mengembangkan sistem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latin typeface="Trebuchet MS" pitchFamily="34" charset="0"/>
              </a:rPr>
              <a:t>akreditasi.</a:t>
            </a:r>
            <a:endParaRPr lang="en-US" sz="2000" b="1" dirty="0" smtClean="0">
              <a:latin typeface="Trebuchet MS" pitchFamily="34" charset="0"/>
            </a:endParaRP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arenBoth"/>
            </a:pPr>
            <a:r>
              <a:rPr lang="id-ID" sz="2000" b="1" dirty="0" smtClean="0">
                <a:latin typeface="Trebuchet MS" pitchFamily="34" charset="0"/>
              </a:rPr>
              <a:t>Akreditasi Perguruan Tinggi dilakukan oleh Badan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latin typeface="Trebuchet MS" pitchFamily="34" charset="0"/>
              </a:rPr>
              <a:t>Akreditasi Nasional Perguruan Tinggi.</a:t>
            </a:r>
            <a:endParaRPr lang="en-US" sz="2000" b="1" dirty="0" smtClean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98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43" y="266799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95549" y="311200"/>
            <a:ext cx="91925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cs typeface="Arial" charset="0"/>
              </a:rPr>
              <a:t>Kementerian </a:t>
            </a:r>
            <a:r>
              <a:rPr lang="en-US" sz="2000" b="1" dirty="0" err="1">
                <a:cs typeface="Arial" charset="0"/>
              </a:rPr>
              <a:t>Pendidikan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dan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Kebudayaan</a:t>
            </a:r>
            <a:r>
              <a:rPr lang="en-US" sz="2000" b="1" dirty="0">
                <a:cs typeface="Arial" charset="0"/>
              </a:rPr>
              <a:t> </a:t>
            </a:r>
            <a:r>
              <a:rPr lang="id-ID" sz="2000" b="1" dirty="0">
                <a:cs typeface="Arial" charset="0"/>
              </a:rPr>
              <a:t>Republik Indonesia</a:t>
            </a:r>
          </a:p>
          <a:p>
            <a:r>
              <a:rPr lang="id-ID" sz="1400" b="1" dirty="0">
                <a:cs typeface="Arial" charset="0"/>
              </a:rPr>
              <a:t>Jl. </a:t>
            </a:r>
            <a:r>
              <a:rPr lang="en-US" sz="1400" b="1" dirty="0" err="1">
                <a:cs typeface="Arial" charset="0"/>
              </a:rPr>
              <a:t>Pawiyatan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Luhur</a:t>
            </a:r>
            <a:r>
              <a:rPr lang="en-US" sz="1400" b="1" dirty="0">
                <a:cs typeface="Arial" charset="0"/>
              </a:rPr>
              <a:t> I/1 </a:t>
            </a:r>
            <a:r>
              <a:rPr lang="en-US" sz="1400" b="1" dirty="0" err="1">
                <a:cs typeface="Arial" charset="0"/>
              </a:rPr>
              <a:t>Bendan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Dhuwur</a:t>
            </a:r>
            <a:r>
              <a:rPr lang="en-US" sz="1400" b="1" dirty="0">
                <a:cs typeface="Arial" charset="0"/>
              </a:rPr>
              <a:t> Semarang – 50233</a:t>
            </a:r>
            <a:r>
              <a:rPr lang="id-ID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Telp</a:t>
            </a:r>
            <a:r>
              <a:rPr lang="en-US" sz="1400" b="1" dirty="0">
                <a:cs typeface="Arial" charset="0"/>
              </a:rPr>
              <a:t>. 024- 8311273, 8311521 Fax. 024- 8311273</a:t>
            </a:r>
            <a:r>
              <a:rPr lang="id-ID" sz="1400" b="1" dirty="0">
                <a:cs typeface="Arial" charset="0"/>
              </a:rPr>
              <a:t> </a:t>
            </a:r>
          </a:p>
          <a:p>
            <a:r>
              <a:rPr lang="en-US" sz="1400" b="1" dirty="0"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1858" y="2432824"/>
            <a:ext cx="1073364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 smtClean="0">
                <a:latin typeface="Trebuchet MS" pitchFamily="34" charset="0"/>
              </a:rPr>
              <a:t>Permendikbud</a:t>
            </a:r>
            <a:r>
              <a:rPr lang="en-US" sz="2000" b="1" dirty="0" smtClean="0">
                <a:latin typeface="Trebuchet MS" pitchFamily="34" charset="0"/>
              </a:rPr>
              <a:t> No. 5 /2020 </a:t>
            </a:r>
            <a:r>
              <a:rPr lang="en-US" sz="2000" b="1" dirty="0" err="1">
                <a:latin typeface="Trebuchet MS" pitchFamily="34" charset="0"/>
              </a:rPr>
              <a:t>tentang</a:t>
            </a:r>
            <a:r>
              <a:rPr lang="en-US" sz="2000" b="1" dirty="0">
                <a:latin typeface="Trebuchet MS" pitchFamily="34" charset="0"/>
              </a:rPr>
              <a:t>  </a:t>
            </a:r>
            <a:r>
              <a:rPr lang="en-US" sz="2000" b="1" dirty="0" err="1">
                <a:latin typeface="Trebuchet MS" pitchFamily="34" charset="0"/>
              </a:rPr>
              <a:t>Akreditasi</a:t>
            </a:r>
            <a:r>
              <a:rPr lang="en-US" sz="2000" b="1" dirty="0">
                <a:latin typeface="Trebuchet MS" pitchFamily="34" charset="0"/>
              </a:rPr>
              <a:t> Program </a:t>
            </a:r>
            <a:r>
              <a:rPr lang="en-US" sz="2000" b="1" dirty="0" err="1">
                <a:latin typeface="Trebuchet MS" pitchFamily="34" charset="0"/>
              </a:rPr>
              <a:t>Studi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dan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Perguruan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Tinggi</a:t>
            </a:r>
            <a:endParaRPr lang="en-US" sz="2000" b="1" dirty="0">
              <a:latin typeface="Trebuchet MS" pitchFamily="34" charset="0"/>
            </a:endParaRPr>
          </a:p>
          <a:p>
            <a:pPr algn="ctr"/>
            <a:endParaRPr lang="en-US" sz="2000" b="1" dirty="0" smtClean="0">
              <a:latin typeface="Trebuchet MS" pitchFamily="34" charset="0"/>
            </a:endParaRPr>
          </a:p>
          <a:p>
            <a:pPr algn="ctr"/>
            <a:r>
              <a:rPr lang="en-US" sz="2000" b="1" dirty="0" err="1" smtClean="0">
                <a:latin typeface="Trebuchet MS" pitchFamily="34" charset="0"/>
              </a:rPr>
              <a:t>Bagian</a:t>
            </a:r>
            <a:r>
              <a:rPr lang="en-US" sz="2000" b="1" dirty="0">
                <a:latin typeface="Trebuchet MS" pitchFamily="34" charset="0"/>
              </a:rPr>
              <a:t> </a:t>
            </a:r>
            <a:r>
              <a:rPr lang="en-US" sz="2000" b="1" dirty="0" err="1">
                <a:latin typeface="Trebuchet MS" pitchFamily="34" charset="0"/>
              </a:rPr>
              <a:t>Ketiga</a:t>
            </a:r>
            <a:endParaRPr lang="en-US" sz="2000" b="1" dirty="0">
              <a:latin typeface="Trebuchet MS" pitchFamily="34" charset="0"/>
            </a:endParaRPr>
          </a:p>
          <a:p>
            <a:pPr algn="ctr"/>
            <a:r>
              <a:rPr lang="en-US" sz="2000" b="1" dirty="0" err="1" smtClean="0">
                <a:latin typeface="Trebuchet MS" pitchFamily="34" charset="0"/>
              </a:rPr>
              <a:t>Mekanisme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Akreditasi</a:t>
            </a:r>
            <a:endParaRPr lang="en-US" sz="2000" b="1" dirty="0" smtClean="0">
              <a:latin typeface="Trebuchet MS" pitchFamily="34" charset="0"/>
            </a:endParaRPr>
          </a:p>
          <a:p>
            <a:pPr algn="ctr"/>
            <a:endParaRPr lang="en-US" sz="2000" b="1" dirty="0">
              <a:latin typeface="Trebuchet MS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id-ID" sz="2000" b="1" dirty="0" smtClean="0">
                <a:latin typeface="Trebuchet MS" pitchFamily="34" charset="0"/>
              </a:rPr>
              <a:t>Pasal </a:t>
            </a:r>
            <a:r>
              <a:rPr lang="en-US" sz="2000" b="1" dirty="0" smtClean="0">
                <a:latin typeface="Trebuchet MS" pitchFamily="34" charset="0"/>
              </a:rPr>
              <a:t>13</a:t>
            </a:r>
            <a:endParaRPr lang="id-ID" sz="2000" b="1" dirty="0" smtClean="0">
              <a:latin typeface="Trebuchet MS" pitchFamily="34" charset="0"/>
            </a:endParaRPr>
          </a:p>
          <a:p>
            <a:pPr marL="365125" indent="-365125">
              <a:lnSpc>
                <a:spcPct val="120000"/>
              </a:lnSpc>
              <a:spcBef>
                <a:spcPts val="0"/>
              </a:spcBef>
            </a:pPr>
            <a:r>
              <a:rPr lang="en-US" sz="2000" b="1" dirty="0">
                <a:latin typeface="Trebuchet MS" pitchFamily="34" charset="0"/>
              </a:rPr>
              <a:t>b. LAM </a:t>
            </a:r>
            <a:r>
              <a:rPr lang="en-US" sz="2000" b="1" dirty="0" err="1">
                <a:latin typeface="Trebuchet MS" pitchFamily="34" charset="0"/>
              </a:rPr>
              <a:t>dan</a:t>
            </a:r>
            <a:r>
              <a:rPr lang="en-US" sz="2000" b="1" dirty="0">
                <a:latin typeface="Trebuchet MS" pitchFamily="34" charset="0"/>
              </a:rPr>
              <a:t>/</a:t>
            </a:r>
            <a:r>
              <a:rPr lang="en-US" sz="2000" b="1" dirty="0" err="1">
                <a:latin typeface="Trebuchet MS" pitchFamily="34" charset="0"/>
              </a:rPr>
              <a:t>atau</a:t>
            </a:r>
            <a:r>
              <a:rPr lang="en-US" sz="2000" b="1" dirty="0">
                <a:latin typeface="Trebuchet MS" pitchFamily="34" charset="0"/>
              </a:rPr>
              <a:t> BAN-PT </a:t>
            </a:r>
            <a:r>
              <a:rPr lang="en-US" sz="2000" b="1" dirty="0" err="1">
                <a:latin typeface="Trebuchet MS" pitchFamily="34" charset="0"/>
              </a:rPr>
              <a:t>melakukan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evaluasi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kecukupan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atas</a:t>
            </a:r>
            <a:r>
              <a:rPr lang="en-US" sz="2000" b="1" dirty="0">
                <a:latin typeface="Trebuchet MS" pitchFamily="34" charset="0"/>
              </a:rPr>
              <a:t> data </a:t>
            </a:r>
            <a:r>
              <a:rPr lang="en-US" sz="2000" b="1" dirty="0" err="1">
                <a:latin typeface="Trebuchet MS" pitchFamily="34" charset="0"/>
              </a:rPr>
              <a:t>dan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informasi</a:t>
            </a:r>
            <a:r>
              <a:rPr lang="en-US" sz="2000" b="1" dirty="0">
                <a:latin typeface="Trebuchet MS" pitchFamily="34" charset="0"/>
              </a:rPr>
              <a:t> </a:t>
            </a:r>
            <a:endParaRPr lang="en-US" sz="2000" b="1" dirty="0" smtClean="0">
              <a:latin typeface="Trebuchet MS" pitchFamily="34" charset="0"/>
            </a:endParaRPr>
          </a:p>
          <a:p>
            <a:pPr marL="365125" indent="-98425">
              <a:lnSpc>
                <a:spcPct val="120000"/>
              </a:lnSpc>
              <a:spcBef>
                <a:spcPts val="0"/>
              </a:spcBef>
            </a:pP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smtClean="0">
                <a:latin typeface="Trebuchet MS" pitchFamily="34" charset="0"/>
              </a:rPr>
              <a:t>Program </a:t>
            </a:r>
            <a:r>
              <a:rPr lang="en-US" sz="2000" b="1" dirty="0" err="1">
                <a:latin typeface="Trebuchet MS" pitchFamily="34" charset="0"/>
              </a:rPr>
              <a:t>Studi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dan</a:t>
            </a:r>
            <a:r>
              <a:rPr lang="en-US" sz="2000" b="1" dirty="0">
                <a:latin typeface="Trebuchet MS" pitchFamily="34" charset="0"/>
              </a:rPr>
              <a:t>/</a:t>
            </a:r>
            <a:r>
              <a:rPr lang="en-US" sz="2000" b="1" dirty="0" err="1">
                <a:latin typeface="Trebuchet MS" pitchFamily="34" charset="0"/>
              </a:rPr>
              <a:t>atau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Perguruan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Tinggi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sebagaimana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dimaksud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dalam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huruf</a:t>
            </a:r>
            <a:r>
              <a:rPr lang="en-US" sz="2000" b="1" dirty="0">
                <a:latin typeface="Trebuchet MS" pitchFamily="34" charset="0"/>
              </a:rPr>
              <a:t> a, </a:t>
            </a:r>
            <a:r>
              <a:rPr lang="en-US" sz="2000" b="1" dirty="0" err="1">
                <a:latin typeface="Trebuchet MS" pitchFamily="34" charset="0"/>
              </a:rPr>
              <a:t>dengan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menggunakan</a:t>
            </a:r>
            <a:r>
              <a:rPr lang="en-US" sz="2000" b="1" dirty="0">
                <a:latin typeface="Trebuchet MS" pitchFamily="34" charset="0"/>
              </a:rPr>
              <a:t> data </a:t>
            </a:r>
            <a:r>
              <a:rPr lang="en-US" sz="2000" b="1" dirty="0" err="1">
                <a:latin typeface="Trebuchet MS" pitchFamily="34" charset="0"/>
              </a:rPr>
              <a:t>dan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informasi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err="1">
                <a:latin typeface="Trebuchet MS" pitchFamily="34" charset="0"/>
              </a:rPr>
              <a:t>pada</a:t>
            </a:r>
            <a:r>
              <a:rPr lang="en-US" sz="2000" b="1" dirty="0">
                <a:latin typeface="Trebuchet MS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rebuchet MS" pitchFamily="34" charset="0"/>
              </a:rPr>
              <a:t>PD-</a:t>
            </a:r>
            <a:r>
              <a:rPr lang="en-US" sz="2000" b="1" dirty="0" err="1" smtClean="0">
                <a:solidFill>
                  <a:srgbClr val="FF0000"/>
                </a:solidFill>
                <a:latin typeface="Trebuchet MS" pitchFamily="34" charset="0"/>
              </a:rPr>
              <a:t>Dikti</a:t>
            </a:r>
            <a:r>
              <a:rPr lang="en-US" sz="2000" b="1" dirty="0">
                <a:solidFill>
                  <a:srgbClr val="FF0000"/>
                </a:solidFill>
                <a:latin typeface="Trebuchet MS" pitchFamily="34" charset="0"/>
              </a:rPr>
              <a:t>. </a:t>
            </a:r>
            <a:endParaRPr lang="en-US" sz="2000" b="1" dirty="0" smtClean="0">
              <a:solidFill>
                <a:srgbClr val="FF00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95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43" y="266799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50831" y="2913908"/>
            <a:ext cx="810299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en-US" dirty="0"/>
              <a:t> </a:t>
            </a:r>
            <a:r>
              <a:rPr lang="en-US" sz="2400" b="1" dirty="0" smtClean="0">
                <a:latin typeface="Trebuchet MS" pitchFamily="34" charset="0"/>
              </a:rPr>
              <a:t>UNDANG – UNDANG NOMOR 12 TAHUN 2012</a:t>
            </a:r>
          </a:p>
          <a:p>
            <a:pPr algn="ctr"/>
            <a:endParaRPr lang="en-US" sz="2400" b="1" dirty="0" smtClean="0">
              <a:latin typeface="Trebuchet MS" pitchFamily="34" charset="0"/>
            </a:endParaRPr>
          </a:p>
          <a:p>
            <a:pPr algn="ctr"/>
            <a:r>
              <a:rPr lang="en-US" sz="2400" b="1" dirty="0" smtClean="0">
                <a:latin typeface="Trebuchet MS" pitchFamily="34" charset="0"/>
              </a:rPr>
              <a:t>TENTANG </a:t>
            </a:r>
          </a:p>
          <a:p>
            <a:pPr algn="ctr"/>
            <a:endParaRPr lang="en-US" sz="2400" b="1" dirty="0" smtClean="0">
              <a:latin typeface="Trebuchet MS" pitchFamily="34" charset="0"/>
            </a:endParaRPr>
          </a:p>
          <a:p>
            <a:pPr algn="ctr"/>
            <a:r>
              <a:rPr lang="en-US" sz="2400" b="1" dirty="0" smtClean="0">
                <a:latin typeface="Trebuchet MS" pitchFamily="34" charset="0"/>
              </a:rPr>
              <a:t>PENDIDIKAN TINGGI</a:t>
            </a:r>
            <a:endParaRPr lang="en-US" sz="2400" b="1" dirty="0">
              <a:latin typeface="Trebuchet MS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95549" y="311200"/>
            <a:ext cx="91925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cs typeface="Arial" charset="0"/>
              </a:rPr>
              <a:t>Kementerian </a:t>
            </a:r>
            <a:r>
              <a:rPr lang="en-US" sz="2000" b="1" dirty="0" err="1">
                <a:cs typeface="Arial" charset="0"/>
              </a:rPr>
              <a:t>Pendidikan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dan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Kebudayaan</a:t>
            </a:r>
            <a:r>
              <a:rPr lang="en-US" sz="2000" b="1" dirty="0">
                <a:cs typeface="Arial" charset="0"/>
              </a:rPr>
              <a:t> </a:t>
            </a:r>
            <a:r>
              <a:rPr lang="id-ID" sz="2000" b="1" dirty="0">
                <a:cs typeface="Arial" charset="0"/>
              </a:rPr>
              <a:t>Republik Indonesia</a:t>
            </a:r>
          </a:p>
          <a:p>
            <a:r>
              <a:rPr lang="id-ID" sz="1400" b="1" dirty="0">
                <a:cs typeface="Arial" charset="0"/>
              </a:rPr>
              <a:t>Jl. </a:t>
            </a:r>
            <a:r>
              <a:rPr lang="en-US" sz="1400" b="1" dirty="0" err="1">
                <a:cs typeface="Arial" charset="0"/>
              </a:rPr>
              <a:t>Pawiyatan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Luhur</a:t>
            </a:r>
            <a:r>
              <a:rPr lang="en-US" sz="1400" b="1" dirty="0">
                <a:cs typeface="Arial" charset="0"/>
              </a:rPr>
              <a:t> I/1 </a:t>
            </a:r>
            <a:r>
              <a:rPr lang="en-US" sz="1400" b="1" dirty="0" err="1">
                <a:cs typeface="Arial" charset="0"/>
              </a:rPr>
              <a:t>Bendan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Dhuwur</a:t>
            </a:r>
            <a:r>
              <a:rPr lang="en-US" sz="1400" b="1" dirty="0">
                <a:cs typeface="Arial" charset="0"/>
              </a:rPr>
              <a:t> Semarang – 50233</a:t>
            </a:r>
            <a:r>
              <a:rPr lang="id-ID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Telp</a:t>
            </a:r>
            <a:r>
              <a:rPr lang="en-US" sz="1400" b="1" dirty="0">
                <a:cs typeface="Arial" charset="0"/>
              </a:rPr>
              <a:t>. 024- 8311273, 8311521 Fax. 024- 8311273</a:t>
            </a:r>
            <a:r>
              <a:rPr lang="id-ID" sz="1400" b="1" dirty="0">
                <a:cs typeface="Arial" charset="0"/>
              </a:rPr>
              <a:t> </a:t>
            </a:r>
          </a:p>
          <a:p>
            <a:r>
              <a:rPr lang="en-US" sz="1400" b="1" dirty="0"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19311" y="2391508"/>
            <a:ext cx="9566031" cy="35309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43" y="266799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95549" y="311200"/>
            <a:ext cx="91925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cs typeface="Arial" charset="0"/>
              </a:rPr>
              <a:t>Kementerian </a:t>
            </a:r>
            <a:r>
              <a:rPr lang="en-US" sz="2000" b="1" dirty="0" err="1">
                <a:cs typeface="Arial" charset="0"/>
              </a:rPr>
              <a:t>Pendidikan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dan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Kebudayaan</a:t>
            </a:r>
            <a:r>
              <a:rPr lang="en-US" sz="2000" b="1" dirty="0">
                <a:cs typeface="Arial" charset="0"/>
              </a:rPr>
              <a:t> </a:t>
            </a:r>
            <a:r>
              <a:rPr lang="id-ID" sz="2000" b="1" dirty="0">
                <a:cs typeface="Arial" charset="0"/>
              </a:rPr>
              <a:t>Republik Indonesia</a:t>
            </a:r>
          </a:p>
          <a:p>
            <a:r>
              <a:rPr lang="id-ID" sz="1400" b="1" dirty="0">
                <a:cs typeface="Arial" charset="0"/>
              </a:rPr>
              <a:t>Jl. </a:t>
            </a:r>
            <a:r>
              <a:rPr lang="en-US" sz="1400" b="1" dirty="0" err="1">
                <a:cs typeface="Arial" charset="0"/>
              </a:rPr>
              <a:t>Pawiyatan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Luhur</a:t>
            </a:r>
            <a:r>
              <a:rPr lang="en-US" sz="1400" b="1" dirty="0">
                <a:cs typeface="Arial" charset="0"/>
              </a:rPr>
              <a:t> I/1 </a:t>
            </a:r>
            <a:r>
              <a:rPr lang="en-US" sz="1400" b="1" dirty="0" err="1">
                <a:cs typeface="Arial" charset="0"/>
              </a:rPr>
              <a:t>Bendan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Dhuwur</a:t>
            </a:r>
            <a:r>
              <a:rPr lang="en-US" sz="1400" b="1" dirty="0">
                <a:cs typeface="Arial" charset="0"/>
              </a:rPr>
              <a:t> Semarang – 50233</a:t>
            </a:r>
            <a:r>
              <a:rPr lang="id-ID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Telp</a:t>
            </a:r>
            <a:r>
              <a:rPr lang="en-US" sz="1400" b="1" dirty="0">
                <a:cs typeface="Arial" charset="0"/>
              </a:rPr>
              <a:t>. 024- 8311273, 8311521 Fax. 024- 8311273</a:t>
            </a:r>
            <a:r>
              <a:rPr lang="id-ID" sz="1400" b="1" dirty="0">
                <a:cs typeface="Arial" charset="0"/>
              </a:rPr>
              <a:t> </a:t>
            </a:r>
          </a:p>
          <a:p>
            <a:r>
              <a:rPr lang="en-US" sz="1400" b="1" dirty="0"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7963" y="1743507"/>
            <a:ext cx="11408899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Trebuchet MS" pitchFamily="34" charset="0"/>
              </a:rPr>
              <a:t>UU No. 12/ 2012 </a:t>
            </a:r>
            <a:r>
              <a:rPr lang="en-US" sz="2000" b="1" dirty="0" err="1" smtClean="0">
                <a:latin typeface="Trebuchet MS" pitchFamily="34" charset="0"/>
              </a:rPr>
              <a:t>tentang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Pendidikan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 err="1" smtClean="0">
                <a:latin typeface="Trebuchet MS" pitchFamily="34" charset="0"/>
              </a:rPr>
              <a:t>Tinggi</a:t>
            </a:r>
            <a:endParaRPr lang="en-US" sz="2000" b="1" dirty="0" smtClean="0">
              <a:latin typeface="Trebuchet MS" pitchFamily="34" charset="0"/>
            </a:endParaRPr>
          </a:p>
          <a:p>
            <a:pPr algn="ctr"/>
            <a:r>
              <a:rPr lang="en-US" sz="2000" b="1" dirty="0" err="1" smtClean="0">
                <a:latin typeface="Trebuchet MS" pitchFamily="34" charset="0"/>
              </a:rPr>
              <a:t>Bagian</a:t>
            </a:r>
            <a:r>
              <a:rPr lang="en-US" sz="2000" b="1" dirty="0">
                <a:latin typeface="Trebuchet MS" pitchFamily="34" charset="0"/>
              </a:rPr>
              <a:t> </a:t>
            </a:r>
            <a:r>
              <a:rPr lang="en-US" sz="2000" b="1" dirty="0" err="1">
                <a:latin typeface="Trebuchet MS" pitchFamily="34" charset="0"/>
              </a:rPr>
              <a:t>Ketiga</a:t>
            </a:r>
            <a:endParaRPr lang="en-US" sz="2000" b="1" dirty="0">
              <a:latin typeface="Trebuchet MS" pitchFamily="34" charset="0"/>
            </a:endParaRPr>
          </a:p>
          <a:p>
            <a:pPr algn="ctr"/>
            <a:r>
              <a:rPr lang="en-US" sz="2000" b="1" dirty="0" err="1" smtClean="0">
                <a:latin typeface="Trebuchet MS" pitchFamily="34" charset="0"/>
              </a:rPr>
              <a:t>Akreditasi</a:t>
            </a:r>
            <a:endParaRPr lang="en-US" sz="2000" b="1" dirty="0" smtClean="0">
              <a:latin typeface="Trebuchet MS" pitchFamily="34" charset="0"/>
            </a:endParaRPr>
          </a:p>
          <a:p>
            <a:pPr algn="ctr"/>
            <a:endParaRPr lang="en-US" sz="2000" b="1" dirty="0">
              <a:latin typeface="Trebuchet MS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id-ID" sz="2000" b="1" dirty="0" smtClean="0">
                <a:latin typeface="Trebuchet MS" pitchFamily="34" charset="0"/>
              </a:rPr>
              <a:t>Pasal 55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arenBoth"/>
            </a:pPr>
            <a:r>
              <a:rPr lang="id-ID" sz="2000" b="1" dirty="0" smtClean="0">
                <a:latin typeface="Trebuchet MS" pitchFamily="34" charset="0"/>
              </a:rPr>
              <a:t>Akreditasi merupakan kegiatan penilaian sesuai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latin typeface="Trebuchet MS" pitchFamily="34" charset="0"/>
              </a:rPr>
              <a:t>dengan kriteria yang telah ditetapkan berdasarkan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solidFill>
                  <a:srgbClr val="0000CC"/>
                </a:solidFill>
                <a:latin typeface="Trebuchet MS" pitchFamily="34" charset="0"/>
              </a:rPr>
              <a:t>Standar Nasional Pendidikan Tinggi</a:t>
            </a:r>
            <a:r>
              <a:rPr lang="id-ID" sz="2000" b="1" dirty="0" smtClean="0">
                <a:latin typeface="Trebuchet MS" pitchFamily="34" charset="0"/>
              </a:rPr>
              <a:t>.</a:t>
            </a:r>
            <a:endParaRPr lang="en-US" sz="2000" b="1" dirty="0" smtClean="0">
              <a:latin typeface="Trebuchet MS" pitchFamily="34" charset="0"/>
            </a:endParaRP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arenBoth"/>
            </a:pPr>
            <a:r>
              <a:rPr lang="id-ID" sz="2000" b="1" dirty="0" smtClean="0">
                <a:latin typeface="Trebuchet MS" pitchFamily="34" charset="0"/>
              </a:rPr>
              <a:t>Akreditasi sebagaimana dimaksud pada ayat (1)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latin typeface="Trebuchet MS" pitchFamily="34" charset="0"/>
              </a:rPr>
              <a:t>dilakukan untuk menentukan </a:t>
            </a:r>
            <a:r>
              <a:rPr lang="id-ID" sz="2000" b="1" dirty="0" smtClean="0">
                <a:solidFill>
                  <a:srgbClr val="0000CC"/>
                </a:solidFill>
                <a:latin typeface="Trebuchet MS" pitchFamily="34" charset="0"/>
              </a:rPr>
              <a:t>kelayakan</a:t>
            </a:r>
            <a:r>
              <a:rPr lang="id-ID" sz="2000" b="1" dirty="0" smtClean="0">
                <a:latin typeface="Trebuchet MS" pitchFamily="34" charset="0"/>
              </a:rPr>
              <a:t> Program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latin typeface="Trebuchet MS" pitchFamily="34" charset="0"/>
              </a:rPr>
              <a:t>Studi dan Perguruan Tinggi atas dasar kriteria yang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latin typeface="Trebuchet MS" pitchFamily="34" charset="0"/>
              </a:rPr>
              <a:t>mengacu pada Standar Nasional Pendidikan Tinggi.</a:t>
            </a:r>
            <a:endParaRPr lang="en-US" sz="2000" b="1" dirty="0" smtClean="0">
              <a:latin typeface="Trebuchet MS" pitchFamily="34" charset="0"/>
            </a:endParaRP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arenBoth"/>
            </a:pPr>
            <a:r>
              <a:rPr lang="id-ID" sz="2000" b="1" dirty="0" smtClean="0">
                <a:latin typeface="Trebuchet MS" pitchFamily="34" charset="0"/>
              </a:rPr>
              <a:t>Pemerintah membentuk </a:t>
            </a:r>
            <a:r>
              <a:rPr lang="id-ID" sz="2000" b="1" dirty="0" smtClean="0">
                <a:solidFill>
                  <a:srgbClr val="0000CC"/>
                </a:solidFill>
                <a:latin typeface="Trebuchet MS" pitchFamily="34" charset="0"/>
              </a:rPr>
              <a:t>Badan Akreditasi Nasional</a:t>
            </a:r>
            <a:r>
              <a:rPr lang="en-US" sz="2000" b="1" dirty="0" smtClean="0">
                <a:solidFill>
                  <a:srgbClr val="0000CC"/>
                </a:solidFill>
                <a:latin typeface="Trebuchet MS" pitchFamily="34" charset="0"/>
              </a:rPr>
              <a:t> </a:t>
            </a:r>
            <a:r>
              <a:rPr lang="id-ID" sz="2000" b="1" dirty="0" smtClean="0">
                <a:solidFill>
                  <a:srgbClr val="0000CC"/>
                </a:solidFill>
                <a:latin typeface="Trebuchet MS" pitchFamily="34" charset="0"/>
              </a:rPr>
              <a:t>Perguruan Tinggi</a:t>
            </a:r>
            <a:r>
              <a:rPr lang="id-ID" sz="2000" b="1" dirty="0" smtClean="0">
                <a:latin typeface="Trebuchet MS" pitchFamily="34" charset="0"/>
              </a:rPr>
              <a:t> untuk mengembangkan sistem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latin typeface="Trebuchet MS" pitchFamily="34" charset="0"/>
              </a:rPr>
              <a:t>akreditasi.</a:t>
            </a:r>
            <a:endParaRPr lang="en-US" sz="2000" b="1" dirty="0" smtClean="0">
              <a:latin typeface="Trebuchet MS" pitchFamily="34" charset="0"/>
            </a:endParaRP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arenBoth"/>
            </a:pPr>
            <a:r>
              <a:rPr lang="id-ID" sz="2000" b="1" dirty="0" smtClean="0">
                <a:latin typeface="Trebuchet MS" pitchFamily="34" charset="0"/>
              </a:rPr>
              <a:t>Akreditasi Perguruan Tinggi dilakukan oleh Badan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id-ID" sz="2000" b="1" dirty="0" smtClean="0">
                <a:latin typeface="Trebuchet MS" pitchFamily="34" charset="0"/>
              </a:rPr>
              <a:t>Akreditasi Nasional Perguruan Tinggi.</a:t>
            </a:r>
            <a:endParaRPr lang="en-US" sz="2000" b="1" dirty="0" smtClean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3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43" y="266799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95549" y="311200"/>
            <a:ext cx="91925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cs typeface="Arial" charset="0"/>
              </a:rPr>
              <a:t>Kementerian </a:t>
            </a:r>
            <a:r>
              <a:rPr lang="en-US" sz="2000" b="1" dirty="0" err="1">
                <a:cs typeface="Arial" charset="0"/>
              </a:rPr>
              <a:t>Pendidikan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dan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Kebudayaan</a:t>
            </a:r>
            <a:r>
              <a:rPr lang="en-US" sz="2000" b="1" dirty="0">
                <a:cs typeface="Arial" charset="0"/>
              </a:rPr>
              <a:t> </a:t>
            </a:r>
            <a:r>
              <a:rPr lang="id-ID" sz="2000" b="1" dirty="0">
                <a:cs typeface="Arial" charset="0"/>
              </a:rPr>
              <a:t>Republik Indonesia</a:t>
            </a:r>
          </a:p>
          <a:p>
            <a:r>
              <a:rPr lang="id-ID" sz="1400" b="1" dirty="0">
                <a:cs typeface="Arial" charset="0"/>
              </a:rPr>
              <a:t>Jl. </a:t>
            </a:r>
            <a:r>
              <a:rPr lang="en-US" sz="1400" b="1" dirty="0" err="1">
                <a:cs typeface="Arial" charset="0"/>
              </a:rPr>
              <a:t>Pawiyatan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Luhur</a:t>
            </a:r>
            <a:r>
              <a:rPr lang="en-US" sz="1400" b="1" dirty="0">
                <a:cs typeface="Arial" charset="0"/>
              </a:rPr>
              <a:t> I/1 </a:t>
            </a:r>
            <a:r>
              <a:rPr lang="en-US" sz="1400" b="1" dirty="0" err="1">
                <a:cs typeface="Arial" charset="0"/>
              </a:rPr>
              <a:t>Bendan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Dhuwur</a:t>
            </a:r>
            <a:r>
              <a:rPr lang="en-US" sz="1400" b="1" dirty="0">
                <a:cs typeface="Arial" charset="0"/>
              </a:rPr>
              <a:t> Semarang – 50233</a:t>
            </a:r>
            <a:r>
              <a:rPr lang="id-ID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Telp</a:t>
            </a:r>
            <a:r>
              <a:rPr lang="en-US" sz="1400" b="1" dirty="0">
                <a:cs typeface="Arial" charset="0"/>
              </a:rPr>
              <a:t>. 024- 8311273, 8311521 Fax. 024- 8311273</a:t>
            </a:r>
            <a:r>
              <a:rPr lang="id-ID" sz="1400" b="1" dirty="0">
                <a:cs typeface="Arial" charset="0"/>
              </a:rPr>
              <a:t> </a:t>
            </a:r>
          </a:p>
          <a:p>
            <a:r>
              <a:rPr lang="en-US" sz="1400" b="1" dirty="0"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7114" y="1788207"/>
            <a:ext cx="10874326" cy="5496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Trebuchet MS" pitchFamily="34" charset="0"/>
              </a:rPr>
              <a:t>Bagian</a:t>
            </a:r>
            <a:r>
              <a:rPr lang="en-US" sz="2400" b="1" dirty="0">
                <a:latin typeface="Trebuchet MS" pitchFamily="34" charset="0"/>
              </a:rPr>
              <a:t> </a:t>
            </a:r>
            <a:r>
              <a:rPr lang="en-US" sz="2400" b="1" dirty="0" err="1">
                <a:latin typeface="Trebuchet MS" pitchFamily="34" charset="0"/>
              </a:rPr>
              <a:t>Ketiga</a:t>
            </a:r>
            <a:endParaRPr lang="en-US" sz="2400" b="1" dirty="0">
              <a:latin typeface="Trebuchet MS" pitchFamily="34" charset="0"/>
            </a:endParaRPr>
          </a:p>
          <a:p>
            <a:pPr algn="ctr"/>
            <a:r>
              <a:rPr lang="en-US" sz="2400" b="1" dirty="0" err="1" smtClean="0">
                <a:latin typeface="Trebuchet MS" pitchFamily="34" charset="0"/>
              </a:rPr>
              <a:t>Akreditasi</a:t>
            </a:r>
            <a:endParaRPr lang="en-US" sz="2400" b="1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latin typeface="Trebuchet MS" pitchFamily="34" charset="0"/>
            </a:endParaRPr>
          </a:p>
          <a:p>
            <a:pPr algn="ctr"/>
            <a:r>
              <a:rPr lang="en-US" sz="2000" b="1" dirty="0" err="1" smtClean="0">
                <a:latin typeface="Trebuchet MS" pitchFamily="34" charset="0"/>
              </a:rPr>
              <a:t>Pasal</a:t>
            </a:r>
            <a:r>
              <a:rPr lang="en-US" sz="2000" b="1" dirty="0" smtClean="0">
                <a:latin typeface="Trebuchet MS" pitchFamily="34" charset="0"/>
              </a:rPr>
              <a:t> 55</a:t>
            </a:r>
          </a:p>
          <a:p>
            <a:pPr marL="365125" indent="-365125"/>
            <a:r>
              <a:rPr lang="en-US" b="1" dirty="0">
                <a:latin typeface="Trebuchet MS" pitchFamily="34" charset="0"/>
              </a:rPr>
              <a:t>(5) </a:t>
            </a:r>
            <a:r>
              <a:rPr lang="id-ID" b="1" dirty="0">
                <a:latin typeface="Trebuchet MS" pitchFamily="34" charset="0"/>
              </a:rPr>
              <a:t>Akreditasi   Program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en-US" b="1" dirty="0" err="1">
                <a:latin typeface="Trebuchet MS" pitchFamily="34" charset="0"/>
              </a:rPr>
              <a:t>Studi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en-US" b="1" dirty="0" err="1">
                <a:latin typeface="Trebuchet MS" pitchFamily="34" charset="0"/>
              </a:rPr>
              <a:t>sebagai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en-US" b="1" dirty="0" err="1">
                <a:latin typeface="Trebuchet MS" pitchFamily="34" charset="0"/>
              </a:rPr>
              <a:t>bentuk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id-ID" b="1" dirty="0">
                <a:latin typeface="Trebuchet MS" pitchFamily="34" charset="0"/>
              </a:rPr>
              <a:t>akuntabilitas publik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id-ID" b="1" dirty="0">
                <a:latin typeface="Trebuchet MS" pitchFamily="34" charset="0"/>
              </a:rPr>
              <a:t>dilakukan oleh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id-ID" b="1" dirty="0">
                <a:solidFill>
                  <a:srgbClr val="0000CC"/>
                </a:solidFill>
                <a:latin typeface="Trebuchet MS" pitchFamily="34" charset="0"/>
              </a:rPr>
              <a:t>lembaga</a:t>
            </a:r>
            <a:r>
              <a:rPr lang="en-US" b="1" dirty="0">
                <a:solidFill>
                  <a:srgbClr val="0000CC"/>
                </a:solidFill>
                <a:latin typeface="Trebuchet MS" pitchFamily="34" charset="0"/>
              </a:rPr>
              <a:t> </a:t>
            </a:r>
            <a:r>
              <a:rPr lang="id-ID" b="1" dirty="0">
                <a:solidFill>
                  <a:srgbClr val="0000CC"/>
                </a:solidFill>
                <a:latin typeface="Trebuchet MS" pitchFamily="34" charset="0"/>
              </a:rPr>
              <a:t>akreditasi mandi</a:t>
            </a:r>
            <a:endParaRPr lang="en-US" b="1" dirty="0">
              <a:latin typeface="Trebuchet MS" pitchFamily="34" charset="0"/>
            </a:endParaRPr>
          </a:p>
          <a:p>
            <a:pPr marL="365125" indent="-365125">
              <a:lnSpc>
                <a:spcPct val="120000"/>
              </a:lnSpc>
            </a:pPr>
            <a:r>
              <a:rPr lang="en-US" b="1" dirty="0" smtClean="0">
                <a:solidFill>
                  <a:srgbClr val="0000CC"/>
                </a:solidFill>
                <a:latin typeface="Trebuchet MS" pitchFamily="34" charset="0"/>
              </a:rPr>
              <a:t>(6) </a:t>
            </a:r>
            <a:r>
              <a:rPr lang="id-ID" b="1" dirty="0" smtClean="0">
                <a:latin typeface="Trebuchet MS" pitchFamily="34" charset="0"/>
              </a:rPr>
              <a:t>Lembaga </a:t>
            </a:r>
            <a:r>
              <a:rPr lang="id-ID" b="1" dirty="0">
                <a:latin typeface="Trebuchet MS" pitchFamily="34" charset="0"/>
              </a:rPr>
              <a:t>akreditasi mandiri sebagaimana dimaksud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id-ID" b="1" dirty="0">
                <a:latin typeface="Trebuchet MS" pitchFamily="34" charset="0"/>
              </a:rPr>
              <a:t>pada ayat (5) merupakan lembaga mandiri bentukan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id-ID" b="1" dirty="0">
                <a:latin typeface="Trebuchet MS" pitchFamily="34" charset="0"/>
              </a:rPr>
              <a:t>Pemerintah   atau   lembaga   mandiri   bentukan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id-ID" b="1" dirty="0">
                <a:latin typeface="Trebuchet MS" pitchFamily="34" charset="0"/>
              </a:rPr>
              <a:t>Masyarakat yang diakui oleh Pemerintah atas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id-ID" b="1" dirty="0">
                <a:latin typeface="Trebuchet MS" pitchFamily="34" charset="0"/>
              </a:rPr>
              <a:t>rekomendasi Badan Akreditasi Nasional </a:t>
            </a:r>
            <a:r>
              <a:rPr lang="id-ID" b="1" dirty="0" smtClean="0">
                <a:latin typeface="Trebuchet MS" pitchFamily="34" charset="0"/>
              </a:rPr>
              <a:t>Perguruan</a:t>
            </a:r>
            <a:r>
              <a:rPr lang="en-US" b="1" dirty="0" smtClean="0">
                <a:latin typeface="Trebuchet MS" pitchFamily="34" charset="0"/>
              </a:rPr>
              <a:t> </a:t>
            </a:r>
            <a:r>
              <a:rPr lang="id-ID" b="1" dirty="0" smtClean="0">
                <a:latin typeface="Trebuchet MS" pitchFamily="34" charset="0"/>
              </a:rPr>
              <a:t>Tinggi.</a:t>
            </a:r>
            <a:endParaRPr lang="en-US" b="1" dirty="0" smtClean="0">
              <a:latin typeface="Trebuchet MS" pitchFamily="34" charset="0"/>
            </a:endParaRPr>
          </a:p>
          <a:p>
            <a:pPr marL="365125" indent="-365125">
              <a:lnSpc>
                <a:spcPct val="120000"/>
              </a:lnSpc>
            </a:pPr>
            <a:r>
              <a:rPr lang="en-US" b="1" dirty="0" smtClean="0">
                <a:latin typeface="Trebuchet MS" pitchFamily="34" charset="0"/>
              </a:rPr>
              <a:t>(7) </a:t>
            </a:r>
            <a:r>
              <a:rPr lang="id-ID" b="1" dirty="0" smtClean="0">
                <a:latin typeface="Trebuchet MS" pitchFamily="34" charset="0"/>
              </a:rPr>
              <a:t>Lembaga </a:t>
            </a:r>
            <a:r>
              <a:rPr lang="id-ID" b="1" dirty="0">
                <a:latin typeface="Trebuchet MS" pitchFamily="34" charset="0"/>
              </a:rPr>
              <a:t>akreditasi mandiri sebagaimana dimaksud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id-ID" b="1" dirty="0">
                <a:latin typeface="Trebuchet MS" pitchFamily="34" charset="0"/>
              </a:rPr>
              <a:t>pada ayat (6) dibentuk berdasarkan rumpun ilmu</a:t>
            </a:r>
            <a:r>
              <a:rPr lang="en-US" b="1" dirty="0">
                <a:latin typeface="Trebuchet MS" pitchFamily="34" charset="0"/>
              </a:rPr>
              <a:t>  </a:t>
            </a:r>
            <a:r>
              <a:rPr lang="id-ID" b="1" dirty="0">
                <a:latin typeface="Trebuchet MS" pitchFamily="34" charset="0"/>
              </a:rPr>
              <a:t>dan/atau cabang ilmu serta </a:t>
            </a:r>
            <a:r>
              <a:rPr lang="id-ID" b="1" dirty="0" smtClean="0">
                <a:latin typeface="Trebuchet MS" pitchFamily="34" charset="0"/>
              </a:rPr>
              <a:t>dapat</a:t>
            </a:r>
            <a:r>
              <a:rPr lang="en-US" b="1" dirty="0" smtClean="0">
                <a:latin typeface="Trebuchet MS" pitchFamily="34" charset="0"/>
              </a:rPr>
              <a:t> </a:t>
            </a:r>
            <a:r>
              <a:rPr lang="en-US" b="1" dirty="0">
                <a:latin typeface="Trebuchet MS" pitchFamily="34" charset="0"/>
              </a:rPr>
              <a:t>b</a:t>
            </a:r>
            <a:r>
              <a:rPr lang="id-ID" b="1" dirty="0" smtClean="0">
                <a:latin typeface="Trebuchet MS" pitchFamily="34" charset="0"/>
              </a:rPr>
              <a:t>erdasarkan</a:t>
            </a:r>
            <a:r>
              <a:rPr lang="en-US" b="1" dirty="0" smtClean="0">
                <a:latin typeface="Trebuchet MS" pitchFamily="34" charset="0"/>
              </a:rPr>
              <a:t> </a:t>
            </a:r>
            <a:r>
              <a:rPr lang="en-US" b="1" dirty="0" err="1" smtClean="0">
                <a:latin typeface="Trebuchet MS" pitchFamily="34" charset="0"/>
              </a:rPr>
              <a:t>kewilayahan</a:t>
            </a:r>
            <a:r>
              <a:rPr lang="en-US" b="1" dirty="0" smtClean="0">
                <a:latin typeface="Trebuchet MS" pitchFamily="34" charset="0"/>
              </a:rPr>
              <a:t> </a:t>
            </a:r>
          </a:p>
          <a:p>
            <a:pPr marL="365125" indent="-365125"/>
            <a:r>
              <a:rPr lang="en-US" b="1" dirty="0">
                <a:latin typeface="Trebuchet MS" pitchFamily="34" charset="0"/>
              </a:rPr>
              <a:t>(8) </a:t>
            </a:r>
            <a:r>
              <a:rPr lang="en-US" b="1" dirty="0" err="1">
                <a:latin typeface="Trebuchet MS" pitchFamily="34" charset="0"/>
              </a:rPr>
              <a:t>Ketentuan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en-US" b="1" dirty="0" err="1" smtClean="0">
                <a:latin typeface="Trebuchet MS" pitchFamily="34" charset="0"/>
              </a:rPr>
              <a:t>lebih</a:t>
            </a:r>
            <a:r>
              <a:rPr lang="en-US" b="1" dirty="0" smtClean="0">
                <a:latin typeface="Trebuchet MS" pitchFamily="34" charset="0"/>
              </a:rPr>
              <a:t> </a:t>
            </a:r>
            <a:r>
              <a:rPr lang="en-US" b="1" dirty="0" err="1" smtClean="0">
                <a:latin typeface="Trebuchet MS" pitchFamily="34" charset="0"/>
              </a:rPr>
              <a:t>lanjut</a:t>
            </a:r>
            <a:r>
              <a:rPr lang="en-US" b="1" dirty="0" smtClean="0">
                <a:latin typeface="Trebuchet MS" pitchFamily="34" charset="0"/>
              </a:rPr>
              <a:t> </a:t>
            </a:r>
            <a:r>
              <a:rPr lang="en-US" b="1" dirty="0" err="1">
                <a:latin typeface="Trebuchet MS" pitchFamily="34" charset="0"/>
              </a:rPr>
              <a:t>mengenai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en-US" b="1" dirty="0" err="1">
                <a:latin typeface="Trebuchet MS" pitchFamily="34" charset="0"/>
              </a:rPr>
              <a:t>akreditasi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en-US" b="1" dirty="0" err="1">
                <a:latin typeface="Trebuchet MS" pitchFamily="34" charset="0"/>
              </a:rPr>
              <a:t>sebagaimana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en-US" b="1" dirty="0" err="1">
                <a:latin typeface="Trebuchet MS" pitchFamily="34" charset="0"/>
              </a:rPr>
              <a:t>dimaksud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en-US" b="1" dirty="0" err="1">
                <a:latin typeface="Trebuchet MS" pitchFamily="34" charset="0"/>
              </a:rPr>
              <a:t>pada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en-US" b="1" dirty="0" err="1">
                <a:latin typeface="Trebuchet MS" pitchFamily="34" charset="0"/>
              </a:rPr>
              <a:t>ayat</a:t>
            </a:r>
            <a:r>
              <a:rPr lang="en-US" b="1" dirty="0">
                <a:latin typeface="Trebuchet MS" pitchFamily="34" charset="0"/>
              </a:rPr>
              <a:t> (1), </a:t>
            </a:r>
            <a:r>
              <a:rPr lang="en-US" b="1" dirty="0" err="1">
                <a:latin typeface="Trebuchet MS" pitchFamily="34" charset="0"/>
              </a:rPr>
              <a:t>Badan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en-US" b="1" dirty="0" smtClean="0">
                <a:latin typeface="Trebuchet MS" pitchFamily="34" charset="0"/>
              </a:rPr>
              <a:t> </a:t>
            </a:r>
            <a:r>
              <a:rPr lang="en-US" b="1" dirty="0" err="1" smtClean="0">
                <a:latin typeface="Trebuchet MS" pitchFamily="34" charset="0"/>
              </a:rPr>
              <a:t>Akreditasi</a:t>
            </a:r>
            <a:r>
              <a:rPr lang="en-US" b="1" dirty="0">
                <a:latin typeface="Trebuchet MS" pitchFamily="34" charset="0"/>
              </a:rPr>
              <a:t> </a:t>
            </a:r>
            <a:r>
              <a:rPr lang="en-US" b="1" dirty="0" err="1">
                <a:latin typeface="Trebuchet MS" pitchFamily="34" charset="0"/>
              </a:rPr>
              <a:t>Nasional</a:t>
            </a:r>
            <a:r>
              <a:rPr lang="en-US" b="1" dirty="0">
                <a:latin typeface="Trebuchet MS" pitchFamily="34" charset="0"/>
              </a:rPr>
              <a:t> </a:t>
            </a:r>
            <a:r>
              <a:rPr lang="en-US" b="1" dirty="0" err="1">
                <a:latin typeface="Trebuchet MS" pitchFamily="34" charset="0"/>
              </a:rPr>
              <a:t>Pendidikan</a:t>
            </a:r>
            <a:r>
              <a:rPr lang="en-US" b="1" dirty="0">
                <a:latin typeface="Trebuchet MS" pitchFamily="34" charset="0"/>
              </a:rPr>
              <a:t> </a:t>
            </a:r>
            <a:r>
              <a:rPr lang="en-US" b="1" dirty="0" err="1">
                <a:latin typeface="Trebuchet MS" pitchFamily="34" charset="0"/>
              </a:rPr>
              <a:t>Tinggi</a:t>
            </a:r>
            <a:r>
              <a:rPr lang="en-US" b="1" dirty="0">
                <a:latin typeface="Trebuchet MS" pitchFamily="34" charset="0"/>
              </a:rPr>
              <a:t> </a:t>
            </a:r>
            <a:r>
              <a:rPr lang="en-US" b="1" dirty="0" err="1" smtClean="0">
                <a:latin typeface="Trebuchet MS" pitchFamily="34" charset="0"/>
              </a:rPr>
              <a:t>sebagaimana</a:t>
            </a:r>
            <a:r>
              <a:rPr lang="en-US" b="1" dirty="0" smtClean="0">
                <a:latin typeface="Trebuchet MS" pitchFamily="34" charset="0"/>
              </a:rPr>
              <a:t> </a:t>
            </a:r>
            <a:r>
              <a:rPr lang="en-US" b="1" dirty="0" err="1" smtClean="0">
                <a:latin typeface="Trebuchet MS" pitchFamily="34" charset="0"/>
              </a:rPr>
              <a:t>dimaksud</a:t>
            </a:r>
            <a:r>
              <a:rPr lang="en-US" b="1" dirty="0">
                <a:latin typeface="Trebuchet MS" pitchFamily="34" charset="0"/>
              </a:rPr>
              <a:t> </a:t>
            </a:r>
            <a:r>
              <a:rPr lang="en-US" b="1" dirty="0" err="1">
                <a:latin typeface="Trebuchet MS" pitchFamily="34" charset="0"/>
              </a:rPr>
              <a:t>pada</a:t>
            </a:r>
            <a:r>
              <a:rPr lang="en-US" b="1" dirty="0">
                <a:latin typeface="Trebuchet MS" pitchFamily="34" charset="0"/>
              </a:rPr>
              <a:t> </a:t>
            </a:r>
            <a:r>
              <a:rPr lang="en-US" b="1" dirty="0" err="1">
                <a:solidFill>
                  <a:srgbClr val="0000CC"/>
                </a:solidFill>
                <a:latin typeface="Trebuchet MS" pitchFamily="34" charset="0"/>
              </a:rPr>
              <a:t>ayat</a:t>
            </a:r>
            <a:r>
              <a:rPr lang="en-US" b="1" dirty="0">
                <a:solidFill>
                  <a:srgbClr val="0000CC"/>
                </a:solidFill>
                <a:latin typeface="Trebuchet MS" pitchFamily="34" charset="0"/>
              </a:rPr>
              <a:t> (4), </a:t>
            </a:r>
            <a:r>
              <a:rPr lang="en-US" b="1" dirty="0" err="1">
                <a:solidFill>
                  <a:srgbClr val="0000CC"/>
                </a:solidFill>
                <a:latin typeface="Trebuchet MS" pitchFamily="34" charset="0"/>
              </a:rPr>
              <a:t>dan</a:t>
            </a:r>
            <a:r>
              <a:rPr lang="en-US" b="1" dirty="0">
                <a:solidFill>
                  <a:srgbClr val="0000CC"/>
                </a:solidFill>
                <a:latin typeface="Trebuchet MS" pitchFamily="34" charset="0"/>
              </a:rPr>
              <a:t> </a:t>
            </a:r>
            <a:r>
              <a:rPr lang="en-US" b="1" dirty="0" err="1">
                <a:solidFill>
                  <a:srgbClr val="0000CC"/>
                </a:solidFill>
                <a:latin typeface="Trebuchet MS" pitchFamily="34" charset="0"/>
              </a:rPr>
              <a:t>lembaga</a:t>
            </a:r>
            <a:r>
              <a:rPr lang="en-US" b="1" dirty="0">
                <a:solidFill>
                  <a:srgbClr val="0000CC"/>
                </a:solidFill>
                <a:latin typeface="Trebuchet MS" pitchFamily="34" charset="0"/>
              </a:rPr>
              <a:t> </a:t>
            </a:r>
            <a:endParaRPr lang="en-US" b="1" dirty="0" smtClean="0">
              <a:solidFill>
                <a:srgbClr val="0000CC"/>
              </a:solidFill>
              <a:latin typeface="Trebuchet MS" pitchFamily="34" charset="0"/>
            </a:endParaRPr>
          </a:p>
          <a:p>
            <a:pPr marL="266700" indent="-266700"/>
            <a:r>
              <a:rPr lang="en-US" b="1" dirty="0" smtClean="0">
                <a:solidFill>
                  <a:srgbClr val="0000CC"/>
                </a:solidFill>
                <a:latin typeface="Trebuchet MS" pitchFamily="34" charset="0"/>
              </a:rPr>
              <a:t>     </a:t>
            </a:r>
            <a:r>
              <a:rPr lang="en-US" b="1" dirty="0" err="1" smtClean="0">
                <a:solidFill>
                  <a:srgbClr val="0000CC"/>
                </a:solidFill>
                <a:latin typeface="Trebuchet MS" pitchFamily="34" charset="0"/>
              </a:rPr>
              <a:t>akreditasi</a:t>
            </a:r>
            <a:r>
              <a:rPr lang="en-US" b="1" dirty="0" smtClean="0">
                <a:solidFill>
                  <a:srgbClr val="0000CC"/>
                </a:solidFill>
                <a:latin typeface="Trebuchet MS" pitchFamily="34" charset="0"/>
              </a:rPr>
              <a:t>  </a:t>
            </a:r>
            <a:r>
              <a:rPr lang="en-US" b="1" dirty="0" err="1">
                <a:solidFill>
                  <a:srgbClr val="0000CC"/>
                </a:solidFill>
                <a:latin typeface="Trebuchet MS" pitchFamily="34" charset="0"/>
              </a:rPr>
              <a:t>mandiri</a:t>
            </a:r>
            <a:r>
              <a:rPr lang="en-US" b="1" dirty="0">
                <a:solidFill>
                  <a:srgbClr val="0000CC"/>
                </a:solidFill>
                <a:latin typeface="Trebuchet MS" pitchFamily="34" charset="0"/>
              </a:rPr>
              <a:t> </a:t>
            </a:r>
            <a:r>
              <a:rPr lang="en-US" b="1" dirty="0" err="1">
                <a:solidFill>
                  <a:srgbClr val="0000CC"/>
                </a:solidFill>
                <a:latin typeface="Trebuchet MS" pitchFamily="34" charset="0"/>
              </a:rPr>
              <a:t>sebagaimana</a:t>
            </a:r>
            <a:r>
              <a:rPr lang="en-US" b="1" dirty="0">
                <a:solidFill>
                  <a:srgbClr val="0000CC"/>
                </a:solidFill>
                <a:latin typeface="Trebuchet MS" pitchFamily="34" charset="0"/>
              </a:rPr>
              <a:t> </a:t>
            </a:r>
            <a:r>
              <a:rPr lang="en-US" b="1" dirty="0" err="1">
                <a:solidFill>
                  <a:srgbClr val="0000CC"/>
                </a:solidFill>
                <a:latin typeface="Trebuchet MS" pitchFamily="34" charset="0"/>
              </a:rPr>
              <a:t>dimaksud</a:t>
            </a:r>
            <a:r>
              <a:rPr lang="en-US" b="1" dirty="0">
                <a:solidFill>
                  <a:srgbClr val="0000CC"/>
                </a:solidFill>
                <a:latin typeface="Trebuchet MS" pitchFamily="34" charset="0"/>
              </a:rPr>
              <a:t> </a:t>
            </a:r>
            <a:r>
              <a:rPr lang="en-US" b="1" dirty="0" err="1">
                <a:solidFill>
                  <a:srgbClr val="0000CC"/>
                </a:solidFill>
                <a:latin typeface="Trebuchet MS" pitchFamily="34" charset="0"/>
              </a:rPr>
              <a:t>pada</a:t>
            </a:r>
            <a:r>
              <a:rPr lang="en-US" b="1" dirty="0">
                <a:solidFill>
                  <a:srgbClr val="0000CC"/>
                </a:solidFill>
                <a:latin typeface="Trebuchet MS" pitchFamily="34" charset="0"/>
              </a:rPr>
              <a:t> </a:t>
            </a:r>
            <a:r>
              <a:rPr lang="en-US" b="1" dirty="0" err="1">
                <a:solidFill>
                  <a:srgbClr val="0000CC"/>
                </a:solidFill>
                <a:latin typeface="Trebuchet MS" pitchFamily="34" charset="0"/>
              </a:rPr>
              <a:t>ayat</a:t>
            </a:r>
            <a:r>
              <a:rPr lang="en-US" b="1" dirty="0">
                <a:solidFill>
                  <a:srgbClr val="0000CC"/>
                </a:solidFill>
                <a:latin typeface="Trebuchet MS" pitchFamily="34" charset="0"/>
              </a:rPr>
              <a:t> (5) </a:t>
            </a:r>
            <a:r>
              <a:rPr lang="en-US" b="1" dirty="0" err="1">
                <a:latin typeface="Trebuchet MS" pitchFamily="34" charset="0"/>
              </a:rPr>
              <a:t>diatur</a:t>
            </a:r>
            <a:r>
              <a:rPr lang="en-US" b="1" dirty="0">
                <a:latin typeface="Trebuchet MS" pitchFamily="34" charset="0"/>
              </a:rPr>
              <a:t> </a:t>
            </a:r>
            <a:r>
              <a:rPr lang="en-US" b="1" dirty="0" err="1">
                <a:latin typeface="Trebuchet MS" pitchFamily="34" charset="0"/>
              </a:rPr>
              <a:t>dalam</a:t>
            </a:r>
            <a:r>
              <a:rPr lang="en-US" b="1" dirty="0">
                <a:latin typeface="Trebuchet MS" pitchFamily="34" charset="0"/>
              </a:rPr>
              <a:t> </a:t>
            </a:r>
            <a:r>
              <a:rPr lang="en-US" b="1" dirty="0" err="1">
                <a:latin typeface="Trebuchet MS" pitchFamily="34" charset="0"/>
              </a:rPr>
              <a:t>Peraturan</a:t>
            </a:r>
            <a:r>
              <a:rPr lang="en-US" b="1" dirty="0">
                <a:latin typeface="Trebuchet MS" pitchFamily="34" charset="0"/>
              </a:rPr>
              <a:t> </a:t>
            </a:r>
            <a:r>
              <a:rPr lang="en-US" b="1" dirty="0" err="1">
                <a:latin typeface="Trebuchet MS" pitchFamily="34" charset="0"/>
              </a:rPr>
              <a:t>Menteri</a:t>
            </a:r>
            <a:r>
              <a:rPr lang="en-US" b="1" dirty="0">
                <a:latin typeface="Trebuchet MS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d-ID" b="1" dirty="0"/>
              <a:t> </a:t>
            </a:r>
            <a:endParaRPr lang="en-US" b="1" dirty="0"/>
          </a:p>
          <a:p>
            <a:pPr marL="365125" indent="-365125">
              <a:lnSpc>
                <a:spcPct val="120000"/>
              </a:lnSpc>
            </a:pPr>
            <a:endParaRPr lang="en-US" b="1" dirty="0" smtClean="0">
              <a:latin typeface="Trebuchet MS" pitchFamily="34" charset="0"/>
            </a:endParaRPr>
          </a:p>
          <a:p>
            <a:pPr marL="365125" indent="-365125"/>
            <a:endParaRPr lang="en-US" b="1" dirty="0">
              <a:solidFill>
                <a:srgbClr val="0000CC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34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43" y="266799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41009" y="2520013"/>
            <a:ext cx="1004433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en-US" dirty="0"/>
              <a:t> </a:t>
            </a:r>
            <a:r>
              <a:rPr lang="en-US" sz="2400" b="1" dirty="0">
                <a:latin typeface="Trebuchet MS" pitchFamily="34" charset="0"/>
              </a:rPr>
              <a:t>PERATURAN MENTERI PENDIDIKAN DAN KEBUDAYAAN </a:t>
            </a:r>
          </a:p>
          <a:p>
            <a:pPr algn="ctr"/>
            <a:r>
              <a:rPr lang="en-US" sz="2400" b="1" dirty="0">
                <a:latin typeface="Trebuchet MS" pitchFamily="34" charset="0"/>
              </a:rPr>
              <a:t>REPUBLIK INDONESIA </a:t>
            </a:r>
          </a:p>
          <a:p>
            <a:pPr algn="ctr"/>
            <a:r>
              <a:rPr lang="en-US" sz="2400" b="1" dirty="0">
                <a:latin typeface="Trebuchet MS" pitchFamily="34" charset="0"/>
              </a:rPr>
              <a:t>NOMOR 5 TAHUN 2020 </a:t>
            </a:r>
            <a:endParaRPr lang="en-US" sz="2400" b="1" dirty="0" smtClean="0">
              <a:latin typeface="Trebuchet MS" pitchFamily="34" charset="0"/>
            </a:endParaRPr>
          </a:p>
          <a:p>
            <a:pPr algn="ctr"/>
            <a:endParaRPr lang="en-US" sz="2400" b="1" dirty="0">
              <a:latin typeface="Trebuchet MS" pitchFamily="34" charset="0"/>
            </a:endParaRPr>
          </a:p>
          <a:p>
            <a:pPr algn="ctr"/>
            <a:r>
              <a:rPr lang="en-US" sz="2400" b="1" dirty="0">
                <a:latin typeface="Trebuchet MS" pitchFamily="34" charset="0"/>
              </a:rPr>
              <a:t>TENTANG </a:t>
            </a:r>
            <a:endParaRPr lang="en-US" sz="2400" b="1" dirty="0" smtClean="0">
              <a:latin typeface="Trebuchet MS" pitchFamily="34" charset="0"/>
            </a:endParaRPr>
          </a:p>
          <a:p>
            <a:pPr algn="ctr"/>
            <a:endParaRPr lang="en-US" sz="2400" b="1" dirty="0">
              <a:latin typeface="Trebuchet MS" pitchFamily="34" charset="0"/>
            </a:endParaRPr>
          </a:p>
          <a:p>
            <a:pPr algn="ctr"/>
            <a:r>
              <a:rPr lang="en-US" sz="2400" b="1" dirty="0">
                <a:latin typeface="Trebuchet MS" pitchFamily="34" charset="0"/>
              </a:rPr>
              <a:t>AKREDITASI PROGRAM STUDI DAN PERGURUAN </a:t>
            </a:r>
            <a:r>
              <a:rPr lang="en-US" sz="2400" b="1" dirty="0" smtClean="0">
                <a:latin typeface="Trebuchet MS" pitchFamily="34" charset="0"/>
              </a:rPr>
              <a:t>TINGGI</a:t>
            </a:r>
            <a:endParaRPr lang="en-US" sz="2400" b="1" dirty="0">
              <a:latin typeface="Trebuchet MS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95549" y="311200"/>
            <a:ext cx="91925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cs typeface="Arial" charset="0"/>
              </a:rPr>
              <a:t>Kementerian </a:t>
            </a:r>
            <a:r>
              <a:rPr lang="en-US" sz="2000" b="1" dirty="0" err="1">
                <a:cs typeface="Arial" charset="0"/>
              </a:rPr>
              <a:t>Pendidikan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dan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Kebudayaan</a:t>
            </a:r>
            <a:r>
              <a:rPr lang="en-US" sz="2000" b="1" dirty="0">
                <a:cs typeface="Arial" charset="0"/>
              </a:rPr>
              <a:t> </a:t>
            </a:r>
            <a:r>
              <a:rPr lang="id-ID" sz="2000" b="1" dirty="0">
                <a:cs typeface="Arial" charset="0"/>
              </a:rPr>
              <a:t>Republik Indonesia</a:t>
            </a:r>
          </a:p>
          <a:p>
            <a:r>
              <a:rPr lang="id-ID" sz="1400" b="1" dirty="0">
                <a:cs typeface="Arial" charset="0"/>
              </a:rPr>
              <a:t>Jl. </a:t>
            </a:r>
            <a:r>
              <a:rPr lang="en-US" sz="1400" b="1" dirty="0" err="1">
                <a:cs typeface="Arial" charset="0"/>
              </a:rPr>
              <a:t>Pawiyatan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Luhur</a:t>
            </a:r>
            <a:r>
              <a:rPr lang="en-US" sz="1400" b="1" dirty="0">
                <a:cs typeface="Arial" charset="0"/>
              </a:rPr>
              <a:t> I/1 </a:t>
            </a:r>
            <a:r>
              <a:rPr lang="en-US" sz="1400" b="1" dirty="0" err="1">
                <a:cs typeface="Arial" charset="0"/>
              </a:rPr>
              <a:t>Bendan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Dhuwur</a:t>
            </a:r>
            <a:r>
              <a:rPr lang="en-US" sz="1400" b="1" dirty="0">
                <a:cs typeface="Arial" charset="0"/>
              </a:rPr>
              <a:t> Semarang – 50233</a:t>
            </a:r>
            <a:r>
              <a:rPr lang="id-ID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Telp</a:t>
            </a:r>
            <a:r>
              <a:rPr lang="en-US" sz="1400" b="1" dirty="0">
                <a:cs typeface="Arial" charset="0"/>
              </a:rPr>
              <a:t>. 024- 8311273, 8311521 Fax. 024- 8311273</a:t>
            </a:r>
            <a:r>
              <a:rPr lang="id-ID" sz="1400" b="1" dirty="0">
                <a:cs typeface="Arial" charset="0"/>
              </a:rPr>
              <a:t> </a:t>
            </a:r>
          </a:p>
          <a:p>
            <a:r>
              <a:rPr lang="en-US" sz="1400" b="1" dirty="0"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19311" y="2391508"/>
            <a:ext cx="9566031" cy="35309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33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43" y="266799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95549" y="311200"/>
            <a:ext cx="91925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cs typeface="Arial" charset="0"/>
              </a:rPr>
              <a:t>Kementerian </a:t>
            </a:r>
            <a:r>
              <a:rPr lang="en-US" sz="2000" b="1" dirty="0" err="1">
                <a:cs typeface="Arial" charset="0"/>
              </a:rPr>
              <a:t>Pendidikan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dan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Kebudayaan</a:t>
            </a:r>
            <a:r>
              <a:rPr lang="en-US" sz="2000" b="1" dirty="0">
                <a:cs typeface="Arial" charset="0"/>
              </a:rPr>
              <a:t> </a:t>
            </a:r>
            <a:r>
              <a:rPr lang="id-ID" sz="2000" b="1" dirty="0">
                <a:cs typeface="Arial" charset="0"/>
              </a:rPr>
              <a:t>Republik Indonesia</a:t>
            </a:r>
          </a:p>
          <a:p>
            <a:r>
              <a:rPr lang="id-ID" sz="1400" b="1" dirty="0">
                <a:cs typeface="Arial" charset="0"/>
              </a:rPr>
              <a:t>Jl. </a:t>
            </a:r>
            <a:r>
              <a:rPr lang="en-US" sz="1400" b="1" dirty="0" err="1">
                <a:cs typeface="Arial" charset="0"/>
              </a:rPr>
              <a:t>Pawiyatan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Luhur</a:t>
            </a:r>
            <a:r>
              <a:rPr lang="en-US" sz="1400" b="1" dirty="0">
                <a:cs typeface="Arial" charset="0"/>
              </a:rPr>
              <a:t> I/1 </a:t>
            </a:r>
            <a:r>
              <a:rPr lang="en-US" sz="1400" b="1" dirty="0" err="1">
                <a:cs typeface="Arial" charset="0"/>
              </a:rPr>
              <a:t>Bendan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Dhuwur</a:t>
            </a:r>
            <a:r>
              <a:rPr lang="en-US" sz="1400" b="1" dirty="0">
                <a:cs typeface="Arial" charset="0"/>
              </a:rPr>
              <a:t> Semarang – 50233</a:t>
            </a:r>
            <a:r>
              <a:rPr lang="id-ID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Telp</a:t>
            </a:r>
            <a:r>
              <a:rPr lang="en-US" sz="1400" b="1" dirty="0">
                <a:cs typeface="Arial" charset="0"/>
              </a:rPr>
              <a:t>. 024- 8311273, 8311521 Fax. 024- 8311273</a:t>
            </a:r>
            <a:r>
              <a:rPr lang="id-ID" sz="1400" b="1" dirty="0">
                <a:cs typeface="Arial" charset="0"/>
              </a:rPr>
              <a:t> </a:t>
            </a:r>
          </a:p>
          <a:p>
            <a:r>
              <a:rPr lang="en-US" sz="1400" b="1" dirty="0"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604911" y="1753466"/>
            <a:ext cx="11083233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b="1" dirty="0" smtClean="0">
                <a:latin typeface="Trebuchet MS" pitchFamily="34" charset="0"/>
              </a:rPr>
              <a:t>BAB I</a:t>
            </a:r>
          </a:p>
          <a:p>
            <a:pPr algn="ctr"/>
            <a:r>
              <a:rPr lang="en-US" b="1" dirty="0" smtClean="0">
                <a:latin typeface="Trebuchet MS" pitchFamily="34" charset="0"/>
              </a:rPr>
              <a:t>KETENTUAN UMUM</a:t>
            </a:r>
          </a:p>
          <a:p>
            <a:pPr algn="ctr"/>
            <a:endParaRPr lang="en-US" dirty="0" smtClean="0">
              <a:latin typeface="Trebuchet MS" pitchFamily="34" charset="0"/>
            </a:endParaRPr>
          </a:p>
          <a:p>
            <a:pPr algn="ctr"/>
            <a:r>
              <a:rPr lang="en-US" sz="2000" b="1" dirty="0" err="1" smtClean="0">
                <a:latin typeface="Trebuchet MS" pitchFamily="34" charset="0"/>
              </a:rPr>
              <a:t>Pasal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>
                <a:latin typeface="Trebuchet MS" pitchFamily="34" charset="0"/>
              </a:rPr>
              <a:t>1 </a:t>
            </a:r>
            <a:endParaRPr lang="en-US" sz="2000" b="1" dirty="0" smtClean="0">
              <a:latin typeface="Trebuchet MS" pitchFamily="34" charset="0"/>
            </a:endParaRPr>
          </a:p>
          <a:p>
            <a:pPr algn="ctr"/>
            <a:endParaRPr lang="en-US" sz="2000" b="1" dirty="0">
              <a:latin typeface="Trebuchet MS" pitchFamily="34" charset="0"/>
            </a:endParaRPr>
          </a:p>
          <a:p>
            <a:r>
              <a:rPr lang="it-IT" sz="1800" b="1" dirty="0">
                <a:latin typeface="Trebuchet MS" pitchFamily="34" charset="0"/>
              </a:rPr>
              <a:t>Dalam Peraturan Menteri ini yang dimaksud dengan: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 err="1" smtClean="0">
                <a:latin typeface="Trebuchet MS" pitchFamily="34" charset="0"/>
              </a:rPr>
              <a:t>Akreditasi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adalah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kegiatan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penilaian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untuk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menentukankelayakan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>
                <a:latin typeface="Trebuchet MS" pitchFamily="34" charset="0"/>
              </a:rPr>
              <a:t>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Perguruan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Tinggi</a:t>
            </a:r>
            <a:r>
              <a:rPr lang="en-US" sz="1800" b="1" dirty="0" smtClean="0">
                <a:latin typeface="Trebuchet MS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1800" b="1" dirty="0" smtClean="0">
              <a:latin typeface="Trebuchet MS" pitchFamily="34" charset="0"/>
            </a:endParaRPr>
          </a:p>
          <a:p>
            <a:pPr marL="365125" indent="-365125">
              <a:buAutoNum type="arabicPeriod" startAt="4"/>
            </a:pPr>
            <a:r>
              <a:rPr lang="en-US" sz="1800" b="1" dirty="0" err="1" smtClean="0">
                <a:latin typeface="Trebuchet MS" pitchFamily="34" charset="0"/>
              </a:rPr>
              <a:t>Lembaga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Mandiri</a:t>
            </a:r>
            <a:r>
              <a:rPr lang="en-US" sz="1800" b="1" dirty="0">
                <a:latin typeface="Trebuchet MS" pitchFamily="34" charset="0"/>
              </a:rPr>
              <a:t>, yang </a:t>
            </a:r>
            <a:r>
              <a:rPr lang="en-US" sz="1800" b="1" dirty="0" err="1" smtClean="0">
                <a:latin typeface="Trebuchet MS" pitchFamily="34" charset="0"/>
              </a:rPr>
              <a:t>selanjutnya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disingkat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>
                <a:latin typeface="Trebuchet MS" pitchFamily="34" charset="0"/>
              </a:rPr>
              <a:t>LAM </a:t>
            </a:r>
            <a:r>
              <a:rPr lang="en-US" sz="1800" b="1" dirty="0" err="1">
                <a:latin typeface="Trebuchet MS" pitchFamily="34" charset="0"/>
              </a:rPr>
              <a:t>adalah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lembaga</a:t>
            </a:r>
            <a:r>
              <a:rPr lang="en-US" sz="1800" b="1" dirty="0">
                <a:latin typeface="Trebuchet MS" pitchFamily="34" charset="0"/>
              </a:rPr>
              <a:t> yang </a:t>
            </a:r>
            <a:r>
              <a:rPr lang="en-US" sz="1800" b="1" dirty="0" err="1">
                <a:latin typeface="Trebuchet MS" pitchFamily="34" charset="0"/>
              </a:rPr>
              <a:t>dibentuk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oleh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Pemerintah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atau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Masyarakat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untuk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melakukan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Akreditasi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>
                <a:latin typeface="Trebuchet MS" pitchFamily="34" charset="0"/>
              </a:rPr>
              <a:t>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secara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mandiri</a:t>
            </a:r>
            <a:r>
              <a:rPr lang="en-US" sz="1800" b="1" dirty="0" smtClean="0">
                <a:latin typeface="Trebuchet MS" pitchFamily="34" charset="0"/>
              </a:rPr>
              <a:t>.</a:t>
            </a:r>
          </a:p>
          <a:p>
            <a:pPr marL="365125" indent="-365125">
              <a:buAutoNum type="arabicPeriod" startAt="4"/>
            </a:pPr>
            <a:endParaRPr lang="en-US" sz="1800" b="1" dirty="0" smtClean="0">
              <a:latin typeface="Trebuchet MS" pitchFamily="34" charset="0"/>
            </a:endParaRPr>
          </a:p>
          <a:p>
            <a:pPr marL="365125" indent="-365125">
              <a:buAutoNum type="arabicPeriod" startAt="4"/>
            </a:pPr>
            <a:r>
              <a:rPr lang="en-US" sz="1800" b="1" dirty="0" err="1" smtClean="0">
                <a:latin typeface="Trebuchet MS" pitchFamily="34" charset="0"/>
              </a:rPr>
              <a:t>Badan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Nasional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Perguruan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Tinggi</a:t>
            </a:r>
            <a:r>
              <a:rPr lang="en-US" sz="1800" b="1" dirty="0">
                <a:latin typeface="Trebuchet MS" pitchFamily="34" charset="0"/>
              </a:rPr>
              <a:t>, </a:t>
            </a:r>
            <a:r>
              <a:rPr lang="en-US" sz="1800" b="1" dirty="0" smtClean="0">
                <a:latin typeface="Trebuchet MS" pitchFamily="34" charset="0"/>
              </a:rPr>
              <a:t>yang </a:t>
            </a:r>
            <a:r>
              <a:rPr lang="en-US" sz="1800" b="1" dirty="0" err="1" smtClean="0">
                <a:latin typeface="Trebuchet MS" pitchFamily="34" charset="0"/>
              </a:rPr>
              <a:t>selanjutnya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disingkat</a:t>
            </a:r>
            <a:r>
              <a:rPr lang="en-US" sz="1800" b="1" dirty="0">
                <a:latin typeface="Trebuchet MS" pitchFamily="34" charset="0"/>
              </a:rPr>
              <a:t> BAN-PT </a:t>
            </a:r>
            <a:r>
              <a:rPr lang="en-US" sz="1800" b="1" dirty="0" err="1">
                <a:latin typeface="Trebuchet MS" pitchFamily="34" charset="0"/>
              </a:rPr>
              <a:t>adalah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badan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smtClean="0">
                <a:latin typeface="Trebuchet MS" pitchFamily="34" charset="0"/>
              </a:rPr>
              <a:t>yang </a:t>
            </a:r>
            <a:r>
              <a:rPr lang="en-US" sz="1800" b="1" dirty="0" err="1" smtClean="0">
                <a:latin typeface="Trebuchet MS" pitchFamily="34" charset="0"/>
              </a:rPr>
              <a:t>dibentuk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oleh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Pemerintah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untuk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melakukan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dan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mengembangkan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Perguruan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Tinggi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secara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mandiri</a:t>
            </a:r>
            <a:r>
              <a:rPr lang="en-US" sz="1800" b="1" dirty="0">
                <a:latin typeface="Trebuchet MS" pitchFamily="34" charset="0"/>
              </a:rPr>
              <a:t>. </a:t>
            </a:r>
          </a:p>
          <a:p>
            <a:endParaRPr lang="en-US" sz="1800" dirty="0" smtClean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71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43" y="266799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95549" y="311200"/>
            <a:ext cx="91925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cs typeface="Arial" charset="0"/>
              </a:rPr>
              <a:t>Kementerian </a:t>
            </a:r>
            <a:r>
              <a:rPr lang="en-US" sz="2000" b="1" dirty="0" err="1">
                <a:cs typeface="Arial" charset="0"/>
              </a:rPr>
              <a:t>Pendidikan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dan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Kebudayaan</a:t>
            </a:r>
            <a:r>
              <a:rPr lang="en-US" sz="2000" b="1" dirty="0">
                <a:cs typeface="Arial" charset="0"/>
              </a:rPr>
              <a:t> </a:t>
            </a:r>
            <a:r>
              <a:rPr lang="id-ID" sz="2000" b="1" dirty="0">
                <a:cs typeface="Arial" charset="0"/>
              </a:rPr>
              <a:t>Republik Indonesia</a:t>
            </a:r>
          </a:p>
          <a:p>
            <a:r>
              <a:rPr lang="id-ID" sz="1400" b="1" dirty="0">
                <a:cs typeface="Arial" charset="0"/>
              </a:rPr>
              <a:t>Jl. </a:t>
            </a:r>
            <a:r>
              <a:rPr lang="en-US" sz="1400" b="1" dirty="0" err="1">
                <a:cs typeface="Arial" charset="0"/>
              </a:rPr>
              <a:t>Pawiyatan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Luhur</a:t>
            </a:r>
            <a:r>
              <a:rPr lang="en-US" sz="1400" b="1" dirty="0">
                <a:cs typeface="Arial" charset="0"/>
              </a:rPr>
              <a:t> I/1 </a:t>
            </a:r>
            <a:r>
              <a:rPr lang="en-US" sz="1400" b="1" dirty="0" err="1">
                <a:cs typeface="Arial" charset="0"/>
              </a:rPr>
              <a:t>Bendan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Dhuwur</a:t>
            </a:r>
            <a:r>
              <a:rPr lang="en-US" sz="1400" b="1" dirty="0">
                <a:cs typeface="Arial" charset="0"/>
              </a:rPr>
              <a:t> Semarang – 50233</a:t>
            </a:r>
            <a:r>
              <a:rPr lang="id-ID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Telp</a:t>
            </a:r>
            <a:r>
              <a:rPr lang="en-US" sz="1400" b="1" dirty="0">
                <a:cs typeface="Arial" charset="0"/>
              </a:rPr>
              <a:t>. 024- 8311273, 8311521 Fax. 024- 8311273</a:t>
            </a:r>
            <a:r>
              <a:rPr lang="id-ID" sz="1400" b="1" dirty="0">
                <a:cs typeface="Arial" charset="0"/>
              </a:rPr>
              <a:t> </a:t>
            </a:r>
          </a:p>
          <a:p>
            <a:r>
              <a:rPr lang="en-US" sz="1400" b="1" dirty="0"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870090" y="2329252"/>
            <a:ext cx="10818054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 b="1" dirty="0" err="1">
                <a:latin typeface="Trebuchet MS" pitchFamily="34" charset="0"/>
              </a:rPr>
              <a:t>Pasal</a:t>
            </a:r>
            <a:r>
              <a:rPr lang="en-US" sz="2000" b="1" dirty="0">
                <a:latin typeface="Trebuchet MS" pitchFamily="34" charset="0"/>
              </a:rPr>
              <a:t> 4 </a:t>
            </a:r>
          </a:p>
          <a:p>
            <a:r>
              <a:rPr lang="en-US" sz="1800" b="1" dirty="0">
                <a:latin typeface="Trebuchet MS" pitchFamily="34" charset="0"/>
              </a:rPr>
              <a:t>(1)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untuk</a:t>
            </a:r>
            <a:r>
              <a:rPr lang="en-US" sz="1800" b="1" dirty="0">
                <a:latin typeface="Trebuchet MS" pitchFamily="34" charset="0"/>
              </a:rPr>
              <a:t> 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dilaksanakan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oleh</a:t>
            </a:r>
            <a:r>
              <a:rPr lang="en-US" sz="1800" b="1" dirty="0">
                <a:latin typeface="Trebuchet MS" pitchFamily="34" charset="0"/>
              </a:rPr>
              <a:t> LAM. </a:t>
            </a:r>
          </a:p>
          <a:p>
            <a:r>
              <a:rPr lang="en-US" sz="1800" b="1" dirty="0">
                <a:latin typeface="Trebuchet MS" pitchFamily="34" charset="0"/>
              </a:rPr>
              <a:t>(2) </a:t>
            </a:r>
            <a:r>
              <a:rPr lang="en-US" sz="1800" b="1" dirty="0" err="1">
                <a:latin typeface="Trebuchet MS" pitchFamily="34" charset="0"/>
              </a:rPr>
              <a:t>Akreditas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untuk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Perguruan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Tinggi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dilaksanakan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oleh</a:t>
            </a:r>
            <a:r>
              <a:rPr lang="en-US" sz="1800" b="1" dirty="0">
                <a:latin typeface="Trebuchet MS" pitchFamily="34" charset="0"/>
              </a:rPr>
              <a:t> BAN-PT. </a:t>
            </a:r>
          </a:p>
          <a:p>
            <a:pPr marL="365125" indent="-365125"/>
            <a:r>
              <a:rPr lang="en-US" sz="1800" b="1" dirty="0">
                <a:latin typeface="Trebuchet MS" pitchFamily="34" charset="0"/>
              </a:rPr>
              <a:t>(3) </a:t>
            </a:r>
            <a:r>
              <a:rPr lang="en-US" sz="1800" b="1" dirty="0" err="1">
                <a:latin typeface="Trebuchet MS" pitchFamily="34" charset="0"/>
              </a:rPr>
              <a:t>Dalam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hal</a:t>
            </a:r>
            <a:r>
              <a:rPr lang="en-US" sz="1800" b="1" dirty="0">
                <a:latin typeface="Trebuchet MS" pitchFamily="34" charset="0"/>
              </a:rPr>
              <a:t> LAM </a:t>
            </a:r>
            <a:r>
              <a:rPr lang="en-US" sz="1800" b="1" dirty="0" err="1">
                <a:latin typeface="Trebuchet MS" pitchFamily="34" charset="0"/>
              </a:rPr>
              <a:t>sebagaimana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dimaksud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pada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ayat</a:t>
            </a:r>
            <a:r>
              <a:rPr lang="en-US" sz="1800" b="1" dirty="0">
                <a:latin typeface="Trebuchet MS" pitchFamily="34" charset="0"/>
              </a:rPr>
              <a:t> (1) </a:t>
            </a:r>
            <a:r>
              <a:rPr lang="en-US" sz="1800" b="1" dirty="0" err="1">
                <a:latin typeface="Trebuchet MS" pitchFamily="34" charset="0"/>
              </a:rPr>
              <a:t>belum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terbentuk</a:t>
            </a:r>
            <a:r>
              <a:rPr lang="en-US" sz="1800" b="1" dirty="0">
                <a:latin typeface="Trebuchet MS" pitchFamily="34" charset="0"/>
              </a:rPr>
              <a:t>, </a:t>
            </a:r>
            <a:r>
              <a:rPr lang="en-US" sz="1800" b="1" dirty="0" err="1">
                <a:latin typeface="Trebuchet MS" pitchFamily="34" charset="0"/>
              </a:rPr>
              <a:t>maka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untuk</a:t>
            </a:r>
            <a:r>
              <a:rPr lang="en-US" sz="1800" b="1" dirty="0">
                <a:latin typeface="Trebuchet MS" pitchFamily="34" charset="0"/>
              </a:rPr>
              <a:t> 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diberikan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oleh</a:t>
            </a:r>
            <a:r>
              <a:rPr lang="en-US" sz="1800" b="1" dirty="0">
                <a:latin typeface="Trebuchet MS" pitchFamily="34" charset="0"/>
              </a:rPr>
              <a:t> BAN-PT. </a:t>
            </a:r>
            <a:r>
              <a:rPr lang="en-US" sz="1800" b="1" dirty="0" smtClean="0">
                <a:latin typeface="Trebuchet MS" pitchFamily="34" charset="0"/>
              </a:rPr>
              <a:t>  </a:t>
            </a:r>
          </a:p>
          <a:p>
            <a:pPr algn="ctr"/>
            <a:endParaRPr lang="en-US" sz="2000" b="1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latin typeface="Trebuchet MS" pitchFamily="34" charset="0"/>
            </a:endParaRPr>
          </a:p>
          <a:p>
            <a:pPr algn="ctr"/>
            <a:r>
              <a:rPr lang="en-US" sz="2000" b="1" dirty="0" err="1" smtClean="0">
                <a:latin typeface="Trebuchet MS" pitchFamily="34" charset="0"/>
              </a:rPr>
              <a:t>Pasal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>
                <a:latin typeface="Trebuchet MS" pitchFamily="34" charset="0"/>
              </a:rPr>
              <a:t>8 </a:t>
            </a:r>
          </a:p>
          <a:p>
            <a:r>
              <a:rPr lang="sv-SE" sz="1800" b="1" dirty="0">
                <a:latin typeface="Trebuchet MS" pitchFamily="34" charset="0"/>
              </a:rPr>
              <a:t>(1) Jangka waktu Akreditasi Program Studi yang dilakukan oleh LAM ditentukan oleh LAM. </a:t>
            </a:r>
          </a:p>
          <a:p>
            <a:r>
              <a:rPr lang="en-US" sz="1800" b="1" dirty="0">
                <a:latin typeface="Trebuchet MS" pitchFamily="34" charset="0"/>
              </a:rPr>
              <a:t>(2) </a:t>
            </a:r>
            <a:r>
              <a:rPr lang="en-US" sz="1800" b="1" dirty="0" err="1">
                <a:latin typeface="Trebuchet MS" pitchFamily="34" charset="0"/>
              </a:rPr>
              <a:t>Dalam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hal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jangka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waktu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yang </a:t>
            </a:r>
            <a:r>
              <a:rPr lang="en-US" sz="1800" b="1" dirty="0" err="1">
                <a:latin typeface="Trebuchet MS" pitchFamily="34" charset="0"/>
              </a:rPr>
              <a:t>ditentukan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oleh</a:t>
            </a:r>
            <a:r>
              <a:rPr lang="en-US" sz="1800" b="1" dirty="0">
                <a:latin typeface="Trebuchet MS" pitchFamily="34" charset="0"/>
              </a:rPr>
              <a:t> LAM </a:t>
            </a:r>
            <a:r>
              <a:rPr lang="en-US" sz="1800" b="1" dirty="0" err="1">
                <a:latin typeface="Trebuchet MS" pitchFamily="34" charset="0"/>
              </a:rPr>
              <a:t>sebagaimana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dimaksud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pada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ayat</a:t>
            </a:r>
            <a:r>
              <a:rPr lang="en-US" sz="1800" b="1" dirty="0">
                <a:latin typeface="Trebuchet MS" pitchFamily="34" charset="0"/>
              </a:rPr>
              <a:t> (1) </a:t>
            </a:r>
            <a:r>
              <a:rPr lang="en-US" sz="1800" b="1" dirty="0" err="1">
                <a:latin typeface="Trebuchet MS" pitchFamily="34" charset="0"/>
              </a:rPr>
              <a:t>berakhir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maka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ulang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wajib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dilakukan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oleh</a:t>
            </a:r>
            <a:r>
              <a:rPr lang="en-US" sz="1800" b="1" dirty="0">
                <a:latin typeface="Trebuchet MS" pitchFamily="34" charset="0"/>
              </a:rPr>
              <a:t> LAM. </a:t>
            </a:r>
          </a:p>
        </p:txBody>
      </p:sp>
    </p:spTree>
    <p:extLst>
      <p:ext uri="{BB962C8B-B14F-4D97-AF65-F5344CB8AC3E}">
        <p14:creationId xmlns:p14="http://schemas.microsoft.com/office/powerpoint/2010/main" val="153076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43" y="266799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95549" y="311200"/>
            <a:ext cx="91925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cs typeface="Arial" charset="0"/>
              </a:rPr>
              <a:t>Kementerian </a:t>
            </a:r>
            <a:r>
              <a:rPr lang="en-US" sz="2000" b="1" dirty="0" err="1">
                <a:cs typeface="Arial" charset="0"/>
              </a:rPr>
              <a:t>Pendidikan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dan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Kebudayaan</a:t>
            </a:r>
            <a:r>
              <a:rPr lang="en-US" sz="2000" b="1" dirty="0">
                <a:cs typeface="Arial" charset="0"/>
              </a:rPr>
              <a:t> </a:t>
            </a:r>
            <a:r>
              <a:rPr lang="id-ID" sz="2000" b="1" dirty="0">
                <a:cs typeface="Arial" charset="0"/>
              </a:rPr>
              <a:t>Republik Indonesia</a:t>
            </a:r>
          </a:p>
          <a:p>
            <a:r>
              <a:rPr lang="id-ID" sz="1400" b="1" dirty="0">
                <a:cs typeface="Arial" charset="0"/>
              </a:rPr>
              <a:t>Jl. </a:t>
            </a:r>
            <a:r>
              <a:rPr lang="en-US" sz="1400" b="1" dirty="0" err="1">
                <a:cs typeface="Arial" charset="0"/>
              </a:rPr>
              <a:t>Pawiyatan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Luhur</a:t>
            </a:r>
            <a:r>
              <a:rPr lang="en-US" sz="1400" b="1" dirty="0">
                <a:cs typeface="Arial" charset="0"/>
              </a:rPr>
              <a:t> I/1 </a:t>
            </a:r>
            <a:r>
              <a:rPr lang="en-US" sz="1400" b="1" dirty="0" err="1">
                <a:cs typeface="Arial" charset="0"/>
              </a:rPr>
              <a:t>Bendan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Dhuwur</a:t>
            </a:r>
            <a:r>
              <a:rPr lang="en-US" sz="1400" b="1" dirty="0">
                <a:cs typeface="Arial" charset="0"/>
              </a:rPr>
              <a:t> Semarang – 50233</a:t>
            </a:r>
            <a:r>
              <a:rPr lang="id-ID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Telp</a:t>
            </a:r>
            <a:r>
              <a:rPr lang="en-US" sz="1400" b="1" dirty="0">
                <a:cs typeface="Arial" charset="0"/>
              </a:rPr>
              <a:t>. 024- 8311273, 8311521 Fax. 024- 8311273</a:t>
            </a:r>
            <a:r>
              <a:rPr lang="id-ID" sz="1400" b="1" dirty="0">
                <a:cs typeface="Arial" charset="0"/>
              </a:rPr>
              <a:t> </a:t>
            </a:r>
          </a:p>
          <a:p>
            <a:r>
              <a:rPr lang="en-US" sz="1400" b="1" dirty="0"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673143" y="1963491"/>
            <a:ext cx="11015001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 dirty="0" err="1">
                <a:latin typeface="Trebuchet MS" pitchFamily="34" charset="0"/>
              </a:rPr>
              <a:t>Pasal</a:t>
            </a:r>
            <a:r>
              <a:rPr lang="en-US" sz="2000" dirty="0">
                <a:latin typeface="Trebuchet MS" pitchFamily="34" charset="0"/>
              </a:rPr>
              <a:t> 10 </a:t>
            </a:r>
            <a:endParaRPr lang="en-US" sz="2000" dirty="0" smtClean="0">
              <a:latin typeface="Trebuchet MS" pitchFamily="34" charset="0"/>
            </a:endParaRPr>
          </a:p>
          <a:p>
            <a:pPr algn="ctr"/>
            <a:endParaRPr lang="en-US" sz="2000" dirty="0">
              <a:latin typeface="Trebuchet MS" pitchFamily="34" charset="0"/>
            </a:endParaRPr>
          </a:p>
          <a:p>
            <a:pPr marL="365125" indent="-365125">
              <a:buAutoNum type="arabicParenBoth"/>
            </a:pPr>
            <a:r>
              <a:rPr lang="en-US" sz="1800" b="1" dirty="0" err="1" smtClean="0">
                <a:latin typeface="Trebuchet MS" pitchFamily="34" charset="0"/>
              </a:rPr>
              <a:t>Akreditasi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>
                <a:latin typeface="Trebuchet MS" pitchFamily="34" charset="0"/>
              </a:rPr>
              <a:t>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Perguruan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Tinggi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dilakukan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dengan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menggunakan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solidFill>
                  <a:srgbClr val="0000CC"/>
                </a:solidFill>
                <a:latin typeface="Trebuchet MS" pitchFamily="34" charset="0"/>
              </a:rPr>
              <a:t>instrumen</a:t>
            </a:r>
            <a:r>
              <a:rPr lang="en-US" sz="1800" b="1" dirty="0">
                <a:solidFill>
                  <a:srgbClr val="0000CC"/>
                </a:solidFill>
                <a:latin typeface="Trebuchet MS" pitchFamily="34" charset="0"/>
              </a:rPr>
              <a:t> </a:t>
            </a:r>
            <a:r>
              <a:rPr lang="en-US" sz="1800" b="1" dirty="0" err="1">
                <a:solidFill>
                  <a:srgbClr val="0000CC"/>
                </a:solidFill>
                <a:latin typeface="Trebuchet MS" pitchFamily="34" charset="0"/>
              </a:rPr>
              <a:t>Akreditasi</a:t>
            </a:r>
            <a:r>
              <a:rPr lang="en-US" sz="1800" b="1" dirty="0">
                <a:solidFill>
                  <a:srgbClr val="0000CC"/>
                </a:solidFill>
                <a:latin typeface="Trebuchet MS" pitchFamily="34" charset="0"/>
              </a:rPr>
              <a:t>. </a:t>
            </a:r>
            <a:endParaRPr lang="en-US" sz="1800" b="1" dirty="0" smtClean="0">
              <a:solidFill>
                <a:srgbClr val="0000CC"/>
              </a:solidFill>
              <a:latin typeface="Trebuchet MS" pitchFamily="34" charset="0"/>
            </a:endParaRPr>
          </a:p>
          <a:p>
            <a:pPr marL="365125" indent="-365125">
              <a:buAutoNum type="arabicParenBoth"/>
            </a:pPr>
            <a:endParaRPr lang="en-US" sz="1800" b="1" dirty="0">
              <a:latin typeface="Trebuchet MS" pitchFamily="34" charset="0"/>
            </a:endParaRPr>
          </a:p>
          <a:p>
            <a:r>
              <a:rPr lang="en-US" sz="1800" b="1" dirty="0">
                <a:latin typeface="Trebuchet MS" pitchFamily="34" charset="0"/>
              </a:rPr>
              <a:t>(2) </a:t>
            </a:r>
            <a:r>
              <a:rPr lang="en-US" sz="1800" b="1" dirty="0" err="1">
                <a:latin typeface="Trebuchet MS" pitchFamily="34" charset="0"/>
              </a:rPr>
              <a:t>Instrumen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sebagaimana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dimaksud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pada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ayat</a:t>
            </a:r>
            <a:r>
              <a:rPr lang="en-US" sz="1800" b="1" dirty="0">
                <a:latin typeface="Trebuchet MS" pitchFamily="34" charset="0"/>
              </a:rPr>
              <a:t> (1) </a:t>
            </a:r>
            <a:r>
              <a:rPr lang="en-US" sz="1800" b="1" dirty="0" err="1">
                <a:latin typeface="Trebuchet MS" pitchFamily="34" charset="0"/>
              </a:rPr>
              <a:t>terdiri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atas</a:t>
            </a:r>
            <a:r>
              <a:rPr lang="en-US" sz="1800" b="1" dirty="0">
                <a:latin typeface="Trebuchet MS" pitchFamily="34" charset="0"/>
              </a:rPr>
              <a:t>: </a:t>
            </a:r>
          </a:p>
          <a:p>
            <a:pPr indent="365125"/>
            <a:r>
              <a:rPr lang="en-US" sz="1800" b="1" dirty="0">
                <a:latin typeface="Trebuchet MS" pitchFamily="34" charset="0"/>
              </a:rPr>
              <a:t>a. </a:t>
            </a:r>
            <a:r>
              <a:rPr lang="en-US" sz="1800" b="1" dirty="0" err="1">
                <a:latin typeface="Trebuchet MS" pitchFamily="34" charset="0"/>
              </a:rPr>
              <a:t>instrumen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untuk</a:t>
            </a:r>
            <a:r>
              <a:rPr lang="en-US" sz="1800" b="1" dirty="0">
                <a:latin typeface="Trebuchet MS" pitchFamily="34" charset="0"/>
              </a:rPr>
              <a:t> 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; </a:t>
            </a:r>
            <a:r>
              <a:rPr lang="en-US" sz="1800" b="1" dirty="0" err="1">
                <a:latin typeface="Trebuchet MS" pitchFamily="34" charset="0"/>
              </a:rPr>
              <a:t>dan</a:t>
            </a:r>
            <a:r>
              <a:rPr lang="en-US" sz="1800" b="1" dirty="0">
                <a:latin typeface="Trebuchet MS" pitchFamily="34" charset="0"/>
              </a:rPr>
              <a:t> </a:t>
            </a:r>
          </a:p>
          <a:p>
            <a:pPr indent="365125"/>
            <a:r>
              <a:rPr lang="en-US" sz="1800" b="1" dirty="0">
                <a:latin typeface="Trebuchet MS" pitchFamily="34" charset="0"/>
              </a:rPr>
              <a:t>b. </a:t>
            </a:r>
            <a:r>
              <a:rPr lang="en-US" sz="1800" b="1" dirty="0" err="1">
                <a:latin typeface="Trebuchet MS" pitchFamily="34" charset="0"/>
              </a:rPr>
              <a:t>dan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instrumen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untuk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Perguruan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Tinggi</a:t>
            </a:r>
            <a:r>
              <a:rPr lang="en-US" sz="1800" b="1" dirty="0">
                <a:latin typeface="Trebuchet MS" pitchFamily="34" charset="0"/>
              </a:rPr>
              <a:t>. </a:t>
            </a:r>
            <a:endParaRPr lang="en-US" sz="1800" b="1" dirty="0" smtClean="0">
              <a:latin typeface="Trebuchet MS" pitchFamily="34" charset="0"/>
            </a:endParaRPr>
          </a:p>
          <a:p>
            <a:pPr indent="365125"/>
            <a:endParaRPr lang="en-US" sz="1800" b="1" dirty="0">
              <a:latin typeface="Trebuchet MS" pitchFamily="34" charset="0"/>
            </a:endParaRPr>
          </a:p>
          <a:p>
            <a:pPr marL="365125" indent="-365125"/>
            <a:r>
              <a:rPr lang="en-US" sz="1800" b="1" dirty="0">
                <a:latin typeface="Trebuchet MS" pitchFamily="34" charset="0"/>
              </a:rPr>
              <a:t>(3) </a:t>
            </a:r>
            <a:r>
              <a:rPr lang="en-US" sz="1800" b="1" dirty="0" err="1">
                <a:latin typeface="Trebuchet MS" pitchFamily="34" charset="0"/>
              </a:rPr>
              <a:t>Instrumen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Perguruan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Tinggi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disusun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sebagaimana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dimaksud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pada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ayat</a:t>
            </a:r>
            <a:r>
              <a:rPr lang="en-US" sz="1800" b="1" dirty="0">
                <a:latin typeface="Trebuchet MS" pitchFamily="34" charset="0"/>
              </a:rPr>
              <a:t> (2) </a:t>
            </a:r>
            <a:r>
              <a:rPr lang="en-US" sz="1800" b="1" dirty="0" err="1">
                <a:latin typeface="Trebuchet MS" pitchFamily="34" charset="0"/>
              </a:rPr>
              <a:t>disusun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oleh</a:t>
            </a:r>
            <a:r>
              <a:rPr lang="en-US" sz="1800" b="1" dirty="0">
                <a:latin typeface="Trebuchet MS" pitchFamily="34" charset="0"/>
              </a:rPr>
              <a:t> LAM </a:t>
            </a:r>
            <a:r>
              <a:rPr lang="en-US" sz="1800" b="1" dirty="0" err="1">
                <a:latin typeface="Trebuchet MS" pitchFamily="34" charset="0"/>
              </a:rPr>
              <a:t>atau</a:t>
            </a:r>
            <a:r>
              <a:rPr lang="en-US" sz="1800" b="1" dirty="0">
                <a:latin typeface="Trebuchet MS" pitchFamily="34" charset="0"/>
              </a:rPr>
              <a:t> BAN-PT </a:t>
            </a:r>
            <a:r>
              <a:rPr lang="en-US" sz="1800" b="1" dirty="0" err="1">
                <a:latin typeface="Trebuchet MS" pitchFamily="34" charset="0"/>
              </a:rPr>
              <a:t>sesuai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dengan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ketentuan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peraturan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perundang-undangan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dengan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berpedoman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pada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Standar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Nasional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Pendidikan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Tinggi</a:t>
            </a:r>
            <a:r>
              <a:rPr lang="en-US" sz="1800" b="1" dirty="0">
                <a:latin typeface="Trebuchet MS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3789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43" y="266799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95549" y="311200"/>
            <a:ext cx="91925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cs typeface="Arial" charset="0"/>
              </a:rPr>
              <a:t>Kementerian </a:t>
            </a:r>
            <a:r>
              <a:rPr lang="en-US" sz="2000" b="1" dirty="0" err="1">
                <a:cs typeface="Arial" charset="0"/>
              </a:rPr>
              <a:t>Pendidikan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dan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Kebudayaan</a:t>
            </a:r>
            <a:r>
              <a:rPr lang="en-US" sz="2000" b="1" dirty="0">
                <a:cs typeface="Arial" charset="0"/>
              </a:rPr>
              <a:t> </a:t>
            </a:r>
            <a:r>
              <a:rPr lang="id-ID" sz="2000" b="1" dirty="0">
                <a:cs typeface="Arial" charset="0"/>
              </a:rPr>
              <a:t>Republik Indonesia</a:t>
            </a:r>
          </a:p>
          <a:p>
            <a:r>
              <a:rPr lang="id-ID" sz="1400" b="1" dirty="0">
                <a:cs typeface="Arial" charset="0"/>
              </a:rPr>
              <a:t>Jl. </a:t>
            </a:r>
            <a:r>
              <a:rPr lang="en-US" sz="1400" b="1" dirty="0" err="1">
                <a:cs typeface="Arial" charset="0"/>
              </a:rPr>
              <a:t>Pawiyatan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Luhur</a:t>
            </a:r>
            <a:r>
              <a:rPr lang="en-US" sz="1400" b="1" dirty="0">
                <a:cs typeface="Arial" charset="0"/>
              </a:rPr>
              <a:t> I/1 </a:t>
            </a:r>
            <a:r>
              <a:rPr lang="en-US" sz="1400" b="1" dirty="0" err="1">
                <a:cs typeface="Arial" charset="0"/>
              </a:rPr>
              <a:t>Bendan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Dhuwur</a:t>
            </a:r>
            <a:r>
              <a:rPr lang="en-US" sz="1400" b="1" dirty="0">
                <a:cs typeface="Arial" charset="0"/>
              </a:rPr>
              <a:t> Semarang – 50233</a:t>
            </a:r>
            <a:r>
              <a:rPr lang="id-ID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Telp</a:t>
            </a:r>
            <a:r>
              <a:rPr lang="en-US" sz="1400" b="1" dirty="0">
                <a:cs typeface="Arial" charset="0"/>
              </a:rPr>
              <a:t>. 024- 8311273, 8311521 Fax. 024- 8311273</a:t>
            </a:r>
            <a:r>
              <a:rPr lang="id-ID" sz="1400" b="1" dirty="0">
                <a:cs typeface="Arial" charset="0"/>
              </a:rPr>
              <a:t> </a:t>
            </a:r>
          </a:p>
          <a:p>
            <a:r>
              <a:rPr lang="en-US" sz="1400" b="1" dirty="0"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48641" y="1849042"/>
            <a:ext cx="11139504" cy="412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 b="1" dirty="0" err="1">
                <a:latin typeface="Trebuchet MS" pitchFamily="34" charset="0"/>
              </a:rPr>
              <a:t>Pasal</a:t>
            </a:r>
            <a:r>
              <a:rPr lang="en-US" sz="2000" b="1" dirty="0">
                <a:latin typeface="Trebuchet MS" pitchFamily="34" charset="0"/>
              </a:rPr>
              <a:t> 16 </a:t>
            </a:r>
            <a:endParaRPr lang="en-US" sz="2000" b="1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latin typeface="Trebuchet MS" pitchFamily="34" charset="0"/>
            </a:endParaRPr>
          </a:p>
          <a:p>
            <a:r>
              <a:rPr lang="en-US" sz="1800" b="1" dirty="0" err="1" smtClean="0">
                <a:latin typeface="Trebuchet MS" pitchFamily="34" charset="0"/>
              </a:rPr>
              <a:t>Ketentuan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lebih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lanjut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mengenai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mekanisme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Akreditasi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 smtClean="0">
                <a:latin typeface="Trebuchet MS" pitchFamily="34" charset="0"/>
              </a:rPr>
              <a:t>ditetapkan</a:t>
            </a:r>
            <a:r>
              <a:rPr lang="en-US" sz="1800" b="1" dirty="0" smtClean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oleh</a:t>
            </a:r>
            <a:r>
              <a:rPr lang="en-US" sz="1800" b="1" dirty="0">
                <a:latin typeface="Trebuchet MS" pitchFamily="34" charset="0"/>
              </a:rPr>
              <a:t> LAM </a:t>
            </a:r>
            <a:r>
              <a:rPr lang="en-US" sz="1800" b="1" dirty="0" err="1">
                <a:latin typeface="Trebuchet MS" pitchFamily="34" charset="0"/>
              </a:rPr>
              <a:t>atau</a:t>
            </a:r>
            <a:r>
              <a:rPr lang="en-US" sz="1800" b="1" dirty="0">
                <a:latin typeface="Trebuchet MS" pitchFamily="34" charset="0"/>
              </a:rPr>
              <a:t> BAN-PT </a:t>
            </a:r>
            <a:r>
              <a:rPr lang="en-US" sz="1800" b="1" dirty="0" err="1">
                <a:latin typeface="Trebuchet MS" pitchFamily="34" charset="0"/>
              </a:rPr>
              <a:t>sesuai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dengan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kewenangan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masing-masing</a:t>
            </a:r>
            <a:r>
              <a:rPr lang="en-US" sz="1800" b="1" dirty="0">
                <a:latin typeface="Trebuchet MS" pitchFamily="34" charset="0"/>
              </a:rPr>
              <a:t>. </a:t>
            </a:r>
            <a:endParaRPr lang="en-US" sz="1800" b="1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latin typeface="Trebuchet MS" pitchFamily="34" charset="0"/>
            </a:endParaRPr>
          </a:p>
          <a:p>
            <a:pPr algn="ctr"/>
            <a:r>
              <a:rPr lang="en-US" sz="2000" b="1" dirty="0" err="1">
                <a:latin typeface="Trebuchet MS" pitchFamily="34" charset="0"/>
              </a:rPr>
              <a:t>Pasal</a:t>
            </a:r>
            <a:r>
              <a:rPr lang="en-US" sz="2000" b="1" dirty="0">
                <a:latin typeface="Trebuchet MS" pitchFamily="34" charset="0"/>
              </a:rPr>
              <a:t> 37 </a:t>
            </a:r>
            <a:endParaRPr lang="en-US" sz="2000" b="1" dirty="0" smtClean="0">
              <a:latin typeface="Trebuchet MS" pitchFamily="34" charset="0"/>
            </a:endParaRPr>
          </a:p>
          <a:p>
            <a:pPr algn="ctr"/>
            <a:endParaRPr lang="en-US" sz="2000" b="1" dirty="0">
              <a:latin typeface="Trebuchet MS" pitchFamily="34" charset="0"/>
            </a:endParaRPr>
          </a:p>
          <a:p>
            <a:r>
              <a:rPr lang="nl-NL" sz="1800" b="1" dirty="0">
                <a:latin typeface="Trebuchet MS" pitchFamily="34" charset="0"/>
              </a:rPr>
              <a:t>(1) Tugas dan wewenang LAM : </a:t>
            </a:r>
          </a:p>
          <a:p>
            <a:pPr marL="633413" indent="-268288"/>
            <a:r>
              <a:rPr lang="en-US" sz="1800" b="1" dirty="0">
                <a:latin typeface="Trebuchet MS" pitchFamily="34" charset="0"/>
              </a:rPr>
              <a:t>a. </a:t>
            </a:r>
            <a:r>
              <a:rPr lang="en-US" sz="1800" b="1" dirty="0" err="1">
                <a:latin typeface="Trebuchet MS" pitchFamily="34" charset="0"/>
              </a:rPr>
              <a:t>menyusun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instrumen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berdasarkan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interaksi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antarstandar</a:t>
            </a:r>
            <a:r>
              <a:rPr lang="en-US" sz="1800" b="1" dirty="0">
                <a:latin typeface="Trebuchet MS" pitchFamily="34" charset="0"/>
              </a:rPr>
              <a:t> di </a:t>
            </a:r>
            <a:r>
              <a:rPr lang="en-US" sz="1800" b="1" dirty="0" err="1">
                <a:latin typeface="Trebuchet MS" pitchFamily="34" charset="0"/>
              </a:rPr>
              <a:t>dalam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Standar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Pendidikan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Tinggi</a:t>
            </a:r>
            <a:r>
              <a:rPr lang="en-US" sz="1800" b="1" dirty="0">
                <a:latin typeface="Trebuchet MS" pitchFamily="34" charset="0"/>
              </a:rPr>
              <a:t>; </a:t>
            </a:r>
          </a:p>
          <a:p>
            <a:pPr marL="633413" indent="-268288"/>
            <a:r>
              <a:rPr lang="en-US" sz="1800" b="1" dirty="0">
                <a:latin typeface="Trebuchet MS" pitchFamily="34" charset="0"/>
              </a:rPr>
              <a:t>b. </a:t>
            </a:r>
            <a:r>
              <a:rPr lang="en-US" sz="1800" b="1" dirty="0" err="1">
                <a:latin typeface="Trebuchet MS" pitchFamily="34" charset="0"/>
              </a:rPr>
              <a:t>melakukan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; </a:t>
            </a:r>
          </a:p>
          <a:p>
            <a:pPr marL="633413" indent="-268288"/>
            <a:r>
              <a:rPr lang="en-US" sz="1800" b="1" dirty="0">
                <a:latin typeface="Trebuchet MS" pitchFamily="34" charset="0"/>
              </a:rPr>
              <a:t>c. </a:t>
            </a:r>
            <a:r>
              <a:rPr lang="en-US" sz="1800" b="1" dirty="0" err="1">
                <a:latin typeface="Trebuchet MS" pitchFamily="34" charset="0"/>
              </a:rPr>
              <a:t>menerbitkan</a:t>
            </a:r>
            <a:r>
              <a:rPr lang="en-US" sz="1800" b="1" dirty="0">
                <a:latin typeface="Trebuchet MS" pitchFamily="34" charset="0"/>
              </a:rPr>
              <a:t>, </a:t>
            </a:r>
            <a:r>
              <a:rPr lang="en-US" sz="1800" b="1" dirty="0" err="1">
                <a:latin typeface="Trebuchet MS" pitchFamily="34" charset="0"/>
              </a:rPr>
              <a:t>mengubah</a:t>
            </a:r>
            <a:r>
              <a:rPr lang="en-US" sz="1800" b="1" dirty="0">
                <a:latin typeface="Trebuchet MS" pitchFamily="34" charset="0"/>
              </a:rPr>
              <a:t>, </a:t>
            </a:r>
            <a:r>
              <a:rPr lang="en-US" sz="1800" b="1" dirty="0" err="1">
                <a:latin typeface="Trebuchet MS" pitchFamily="34" charset="0"/>
              </a:rPr>
              <a:t>atau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mencabut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keputusan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tentang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peringkat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; </a:t>
            </a:r>
          </a:p>
          <a:p>
            <a:pPr marL="633413" indent="-268288"/>
            <a:r>
              <a:rPr lang="en-US" sz="1800" b="1" dirty="0">
                <a:latin typeface="Trebuchet MS" pitchFamily="34" charset="0"/>
              </a:rPr>
              <a:t>d. </a:t>
            </a:r>
            <a:r>
              <a:rPr lang="en-US" sz="1800" b="1" dirty="0" err="1">
                <a:latin typeface="Trebuchet MS" pitchFamily="34" charset="0"/>
              </a:rPr>
              <a:t>memeriksa</a:t>
            </a:r>
            <a:r>
              <a:rPr lang="en-US" sz="1800" b="1" dirty="0">
                <a:latin typeface="Trebuchet MS" pitchFamily="34" charset="0"/>
              </a:rPr>
              <a:t>, </a:t>
            </a:r>
            <a:r>
              <a:rPr lang="en-US" sz="1800" b="1" dirty="0" err="1">
                <a:latin typeface="Trebuchet MS" pitchFamily="34" charset="0"/>
              </a:rPr>
              <a:t>melakukan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uji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kebenaran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memutuskan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keberatan</a:t>
            </a:r>
            <a:r>
              <a:rPr lang="en-US" sz="1800" b="1" dirty="0">
                <a:latin typeface="Trebuchet MS" pitchFamily="34" charset="0"/>
              </a:rPr>
              <a:t> yang </a:t>
            </a:r>
            <a:r>
              <a:rPr lang="en-US" sz="1800" b="1" dirty="0" err="1">
                <a:latin typeface="Trebuchet MS" pitchFamily="34" charset="0"/>
              </a:rPr>
              <a:t>diajukan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atas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peringkat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372561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43" y="266799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95549" y="311200"/>
            <a:ext cx="91925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cs typeface="Arial" charset="0"/>
              </a:rPr>
              <a:t>Kementerian </a:t>
            </a:r>
            <a:r>
              <a:rPr lang="en-US" sz="2000" b="1" dirty="0" err="1">
                <a:cs typeface="Arial" charset="0"/>
              </a:rPr>
              <a:t>Pendidikan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dan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Kebudayaan</a:t>
            </a:r>
            <a:r>
              <a:rPr lang="en-US" sz="2000" b="1" dirty="0">
                <a:cs typeface="Arial" charset="0"/>
              </a:rPr>
              <a:t> </a:t>
            </a:r>
            <a:r>
              <a:rPr lang="id-ID" sz="2000" b="1" dirty="0">
                <a:cs typeface="Arial" charset="0"/>
              </a:rPr>
              <a:t>Republik Indonesia</a:t>
            </a:r>
          </a:p>
          <a:p>
            <a:r>
              <a:rPr lang="id-ID" sz="1400" b="1" dirty="0">
                <a:cs typeface="Arial" charset="0"/>
              </a:rPr>
              <a:t>Jl. </a:t>
            </a:r>
            <a:r>
              <a:rPr lang="en-US" sz="1400" b="1" dirty="0" err="1">
                <a:cs typeface="Arial" charset="0"/>
              </a:rPr>
              <a:t>Pawiyatan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Luhur</a:t>
            </a:r>
            <a:r>
              <a:rPr lang="en-US" sz="1400" b="1" dirty="0">
                <a:cs typeface="Arial" charset="0"/>
              </a:rPr>
              <a:t> I/1 </a:t>
            </a:r>
            <a:r>
              <a:rPr lang="en-US" sz="1400" b="1" dirty="0" err="1">
                <a:cs typeface="Arial" charset="0"/>
              </a:rPr>
              <a:t>Bendan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Dhuwur</a:t>
            </a:r>
            <a:r>
              <a:rPr lang="en-US" sz="1400" b="1" dirty="0">
                <a:cs typeface="Arial" charset="0"/>
              </a:rPr>
              <a:t> Semarang – 50233</a:t>
            </a:r>
            <a:r>
              <a:rPr lang="id-ID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Telp</a:t>
            </a:r>
            <a:r>
              <a:rPr lang="en-US" sz="1400" b="1" dirty="0">
                <a:cs typeface="Arial" charset="0"/>
              </a:rPr>
              <a:t>. 024- 8311273, 8311521 Fax. 024- 8311273</a:t>
            </a:r>
            <a:r>
              <a:rPr lang="id-ID" sz="1400" b="1" dirty="0">
                <a:cs typeface="Arial" charset="0"/>
              </a:rPr>
              <a:t> </a:t>
            </a:r>
          </a:p>
          <a:p>
            <a:r>
              <a:rPr lang="en-US" sz="1400" b="1" dirty="0"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48641" y="1849042"/>
            <a:ext cx="11139504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sz="2000" b="1" dirty="0" smtClean="0">
              <a:latin typeface="Trebuchet MS" pitchFamily="34" charset="0"/>
            </a:endParaRPr>
          </a:p>
          <a:p>
            <a:pPr algn="ctr"/>
            <a:r>
              <a:rPr lang="en-US" sz="2000" b="1" dirty="0" err="1">
                <a:latin typeface="Trebuchet MS" pitchFamily="34" charset="0"/>
              </a:rPr>
              <a:t>Pasal</a:t>
            </a:r>
            <a:r>
              <a:rPr lang="en-US" sz="2000" b="1" dirty="0">
                <a:latin typeface="Trebuchet MS" pitchFamily="34" charset="0"/>
              </a:rPr>
              <a:t> 37 </a:t>
            </a:r>
            <a:endParaRPr lang="en-US" sz="2000" b="1" dirty="0" smtClean="0">
              <a:latin typeface="Trebuchet MS" pitchFamily="34" charset="0"/>
            </a:endParaRPr>
          </a:p>
          <a:p>
            <a:pPr algn="ctr"/>
            <a:endParaRPr lang="en-US" sz="2000" b="1" dirty="0">
              <a:latin typeface="Trebuchet MS" pitchFamily="34" charset="0"/>
            </a:endParaRPr>
          </a:p>
          <a:p>
            <a:r>
              <a:rPr lang="nl-NL" sz="1800" b="1" dirty="0">
                <a:latin typeface="Trebuchet MS" pitchFamily="34" charset="0"/>
              </a:rPr>
              <a:t>(1) Tugas dan wewenang LAM : </a:t>
            </a:r>
          </a:p>
          <a:p>
            <a:pPr marL="633413" indent="-268288"/>
            <a:r>
              <a:rPr lang="en-US" sz="1800" b="1" dirty="0">
                <a:latin typeface="Trebuchet MS" pitchFamily="34" charset="0"/>
              </a:rPr>
              <a:t>e. </a:t>
            </a:r>
            <a:r>
              <a:rPr lang="en-US" sz="1800" b="1" dirty="0" err="1">
                <a:latin typeface="Trebuchet MS" pitchFamily="34" charset="0"/>
              </a:rPr>
              <a:t>membangun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mengembangkan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jejaring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dengan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pemangku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kepentingan</a:t>
            </a:r>
            <a:r>
              <a:rPr lang="en-US" sz="1800" b="1" dirty="0">
                <a:latin typeface="Trebuchet MS" pitchFamily="34" charset="0"/>
              </a:rPr>
              <a:t>, </a:t>
            </a:r>
            <a:r>
              <a:rPr lang="en-US" sz="1800" b="1" dirty="0" err="1">
                <a:latin typeface="Trebuchet MS" pitchFamily="34" charset="0"/>
              </a:rPr>
              <a:t>baik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tingkat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nasional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maupun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internasional</a:t>
            </a:r>
            <a:r>
              <a:rPr lang="en-US" sz="1800" b="1" dirty="0">
                <a:latin typeface="Trebuchet MS" pitchFamily="34" charset="0"/>
              </a:rPr>
              <a:t>; </a:t>
            </a:r>
          </a:p>
          <a:p>
            <a:pPr marL="633413" indent="-268288"/>
            <a:r>
              <a:rPr lang="en-US" sz="1800" b="1" dirty="0">
                <a:latin typeface="Trebuchet MS" pitchFamily="34" charset="0"/>
              </a:rPr>
              <a:t>f. </a:t>
            </a:r>
            <a:r>
              <a:rPr lang="en-US" sz="1800" b="1" dirty="0" err="1">
                <a:latin typeface="Trebuchet MS" pitchFamily="34" charset="0"/>
              </a:rPr>
              <a:t>menyusun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instrumen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evaluasi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pembukaan</a:t>
            </a:r>
            <a:r>
              <a:rPr lang="en-US" sz="1800" b="1" dirty="0">
                <a:latin typeface="Trebuchet MS" pitchFamily="34" charset="0"/>
              </a:rPr>
              <a:t> 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berdasarkan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Standar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Nasional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Pendidikan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Tinggi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bersama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dengan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Menteri</a:t>
            </a:r>
            <a:r>
              <a:rPr lang="en-US" sz="1800" b="1" dirty="0">
                <a:latin typeface="Trebuchet MS" pitchFamily="34" charset="0"/>
              </a:rPr>
              <a:t>; </a:t>
            </a:r>
          </a:p>
          <a:p>
            <a:pPr marL="633413" indent="-268288"/>
            <a:r>
              <a:rPr lang="en-US" sz="1800" b="1" dirty="0">
                <a:latin typeface="Trebuchet MS" pitchFamily="34" charset="0"/>
              </a:rPr>
              <a:t>g. </a:t>
            </a:r>
            <a:r>
              <a:rPr lang="en-US" sz="1800" b="1" dirty="0" err="1">
                <a:latin typeface="Trebuchet MS" pitchFamily="34" charset="0"/>
              </a:rPr>
              <a:t>melakukan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pemantauan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evaluasi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terhadap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pemenuhan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syarat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peringkat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 yang </a:t>
            </a:r>
            <a:r>
              <a:rPr lang="en-US" sz="1800" b="1" dirty="0" err="1">
                <a:latin typeface="Trebuchet MS" pitchFamily="34" charset="0"/>
              </a:rPr>
              <a:t>telah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ditetapkan</a:t>
            </a:r>
            <a:r>
              <a:rPr lang="en-US" sz="1800" b="1" dirty="0">
                <a:latin typeface="Trebuchet MS" pitchFamily="34" charset="0"/>
              </a:rPr>
              <a:t>; </a:t>
            </a:r>
          </a:p>
          <a:p>
            <a:pPr marL="633413" indent="-268288"/>
            <a:r>
              <a:rPr lang="en-US" sz="1800" b="1" dirty="0">
                <a:latin typeface="Trebuchet MS" pitchFamily="34" charset="0"/>
              </a:rPr>
              <a:t>h. </a:t>
            </a:r>
            <a:r>
              <a:rPr lang="en-US" sz="1800" b="1" dirty="0" err="1">
                <a:latin typeface="Trebuchet MS" pitchFamily="34" charset="0"/>
              </a:rPr>
              <a:t>memberikan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rekomendasi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pemenuhan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persyaratan</a:t>
            </a:r>
            <a:r>
              <a:rPr lang="en-US" sz="1800" b="1" dirty="0">
                <a:latin typeface="Trebuchet MS" pitchFamily="34" charset="0"/>
              </a:rPr>
              <a:t> minimum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untuk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pembukaan</a:t>
            </a:r>
            <a:r>
              <a:rPr lang="en-US" sz="1800" b="1" dirty="0">
                <a:latin typeface="Trebuchet MS" pitchFamily="34" charset="0"/>
              </a:rPr>
              <a:t> 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kepada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Menteri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atau</a:t>
            </a:r>
            <a:r>
              <a:rPr lang="en-US" sz="1800" b="1" dirty="0">
                <a:latin typeface="Trebuchet MS" pitchFamily="34" charset="0"/>
              </a:rPr>
              <a:t> PTN </a:t>
            </a:r>
            <a:r>
              <a:rPr lang="en-US" sz="1800" b="1" dirty="0" err="1">
                <a:latin typeface="Trebuchet MS" pitchFamily="34" charset="0"/>
              </a:rPr>
              <a:t>badan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hukum</a:t>
            </a:r>
            <a:r>
              <a:rPr lang="en-US" sz="1800" b="1" dirty="0">
                <a:latin typeface="Trebuchet MS" pitchFamily="34" charset="0"/>
              </a:rPr>
              <a:t>; </a:t>
            </a:r>
            <a:r>
              <a:rPr lang="en-US" sz="1800" b="1" dirty="0" err="1">
                <a:latin typeface="Trebuchet MS" pitchFamily="34" charset="0"/>
              </a:rPr>
              <a:t>dan</a:t>
            </a:r>
            <a:r>
              <a:rPr lang="en-US" sz="1800" b="1" dirty="0">
                <a:latin typeface="Trebuchet MS" pitchFamily="34" charset="0"/>
              </a:rPr>
              <a:t> </a:t>
            </a:r>
          </a:p>
          <a:p>
            <a:pPr marL="633413" indent="-268288"/>
            <a:r>
              <a:rPr lang="en-US" sz="1800" b="1" dirty="0">
                <a:latin typeface="Trebuchet MS" pitchFamily="34" charset="0"/>
              </a:rPr>
              <a:t>i. </a:t>
            </a:r>
            <a:r>
              <a:rPr lang="en-US" sz="1800" b="1" dirty="0" err="1">
                <a:latin typeface="Trebuchet MS" pitchFamily="34" charset="0"/>
              </a:rPr>
              <a:t>menyampaikan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laporan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hasil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dilengkapi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dengan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rekomendasi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secara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berkala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kepada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Menteri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dengan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tembusan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kepada</a:t>
            </a:r>
            <a:r>
              <a:rPr lang="en-US" sz="1800" b="1" dirty="0">
                <a:latin typeface="Trebuchet MS" pitchFamily="34" charset="0"/>
              </a:rPr>
              <a:t> BAN-PT. </a:t>
            </a:r>
          </a:p>
        </p:txBody>
      </p:sp>
    </p:spTree>
    <p:extLst>
      <p:ext uri="{BB962C8B-B14F-4D97-AF65-F5344CB8AC3E}">
        <p14:creationId xmlns:p14="http://schemas.microsoft.com/office/powerpoint/2010/main" val="424287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amsung\Pictures\tutwur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43" y="266799"/>
            <a:ext cx="1343606" cy="130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95549" y="311200"/>
            <a:ext cx="919259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solidFill>
                  <a:srgbClr val="002060"/>
                </a:solidFill>
                <a:cs typeface="Arial" charset="0"/>
              </a:rPr>
              <a:t>LLDIKTI WILAYAH VI  </a:t>
            </a:r>
          </a:p>
          <a:p>
            <a:r>
              <a:rPr lang="id-ID" sz="2000" b="1" dirty="0">
                <a:cs typeface="Arial" charset="0"/>
              </a:rPr>
              <a:t>Kementerian </a:t>
            </a:r>
            <a:r>
              <a:rPr lang="en-US" sz="2000" b="1" dirty="0" err="1">
                <a:cs typeface="Arial" charset="0"/>
              </a:rPr>
              <a:t>Pendidikan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dan</a:t>
            </a:r>
            <a:r>
              <a:rPr lang="en-US" sz="2000" b="1" dirty="0">
                <a:cs typeface="Arial" charset="0"/>
              </a:rPr>
              <a:t> </a:t>
            </a:r>
            <a:r>
              <a:rPr lang="en-US" sz="2000" b="1" dirty="0" err="1">
                <a:cs typeface="Arial" charset="0"/>
              </a:rPr>
              <a:t>Kebudayaan</a:t>
            </a:r>
            <a:r>
              <a:rPr lang="en-US" sz="2000" b="1" dirty="0">
                <a:cs typeface="Arial" charset="0"/>
              </a:rPr>
              <a:t> </a:t>
            </a:r>
            <a:r>
              <a:rPr lang="id-ID" sz="2000" b="1" dirty="0">
                <a:cs typeface="Arial" charset="0"/>
              </a:rPr>
              <a:t>Republik Indonesia</a:t>
            </a:r>
          </a:p>
          <a:p>
            <a:r>
              <a:rPr lang="id-ID" sz="1400" b="1" dirty="0">
                <a:cs typeface="Arial" charset="0"/>
              </a:rPr>
              <a:t>Jl. </a:t>
            </a:r>
            <a:r>
              <a:rPr lang="en-US" sz="1400" b="1" dirty="0" err="1">
                <a:cs typeface="Arial" charset="0"/>
              </a:rPr>
              <a:t>Pawiyatan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Luhur</a:t>
            </a:r>
            <a:r>
              <a:rPr lang="en-US" sz="1400" b="1" dirty="0">
                <a:cs typeface="Arial" charset="0"/>
              </a:rPr>
              <a:t> I/1 </a:t>
            </a:r>
            <a:r>
              <a:rPr lang="en-US" sz="1400" b="1" dirty="0" err="1">
                <a:cs typeface="Arial" charset="0"/>
              </a:rPr>
              <a:t>Bendan</a:t>
            </a:r>
            <a:r>
              <a:rPr lang="en-US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Dhuwur</a:t>
            </a:r>
            <a:r>
              <a:rPr lang="en-US" sz="1400" b="1" dirty="0">
                <a:cs typeface="Arial" charset="0"/>
              </a:rPr>
              <a:t> Semarang – 50233</a:t>
            </a:r>
            <a:r>
              <a:rPr lang="id-ID" sz="1400" b="1" dirty="0">
                <a:cs typeface="Arial" charset="0"/>
              </a:rPr>
              <a:t> </a:t>
            </a:r>
            <a:r>
              <a:rPr lang="en-US" sz="1400" b="1" dirty="0" err="1">
                <a:cs typeface="Arial" charset="0"/>
              </a:rPr>
              <a:t>Telp</a:t>
            </a:r>
            <a:r>
              <a:rPr lang="en-US" sz="1400" b="1" dirty="0">
                <a:cs typeface="Arial" charset="0"/>
              </a:rPr>
              <a:t>. 024- 8311273, 8311521 Fax. 024- 8311273</a:t>
            </a:r>
            <a:r>
              <a:rPr lang="id-ID" sz="1400" b="1" dirty="0">
                <a:cs typeface="Arial" charset="0"/>
              </a:rPr>
              <a:t> </a:t>
            </a:r>
          </a:p>
          <a:p>
            <a:r>
              <a:rPr lang="en-US" sz="1400" b="1" dirty="0">
                <a:cs typeface="Arial" charset="0"/>
              </a:rPr>
              <a:t>Website : http/www.lldikti6.ristekdikti.go.id, e-mail : lldikti6.@ristekdikti.go.id</a:t>
            </a:r>
            <a:endParaRPr lang="id-ID" sz="1400" b="1" dirty="0">
              <a:cs typeface="Arial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48641" y="1849042"/>
            <a:ext cx="11139504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b="1" dirty="0" smtClean="0">
                <a:latin typeface="Trebuchet MS" pitchFamily="34" charset="0"/>
              </a:rPr>
              <a:t>BAB </a:t>
            </a:r>
            <a:r>
              <a:rPr lang="en-US" b="1" dirty="0">
                <a:latin typeface="Trebuchet MS" pitchFamily="34" charset="0"/>
              </a:rPr>
              <a:t>VI </a:t>
            </a:r>
          </a:p>
          <a:p>
            <a:pPr algn="ctr"/>
            <a:r>
              <a:rPr lang="en-US" b="1" dirty="0">
                <a:latin typeface="Trebuchet MS" pitchFamily="34" charset="0"/>
              </a:rPr>
              <a:t>KETENTUAN PENUTUP </a:t>
            </a:r>
            <a:endParaRPr lang="en-US" b="1" dirty="0" smtClean="0">
              <a:latin typeface="Trebuchet MS" pitchFamily="34" charset="0"/>
            </a:endParaRPr>
          </a:p>
          <a:p>
            <a:pPr algn="ctr"/>
            <a:endParaRPr lang="en-US" sz="2000" b="1" dirty="0">
              <a:latin typeface="Trebuchet MS" pitchFamily="34" charset="0"/>
            </a:endParaRPr>
          </a:p>
          <a:p>
            <a:pPr algn="ctr"/>
            <a:r>
              <a:rPr lang="en-US" sz="2000" b="1" dirty="0" err="1" smtClean="0">
                <a:latin typeface="Trebuchet MS" pitchFamily="34" charset="0"/>
              </a:rPr>
              <a:t>Pasal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>
                <a:latin typeface="Trebuchet MS" pitchFamily="34" charset="0"/>
              </a:rPr>
              <a:t>55 </a:t>
            </a:r>
          </a:p>
          <a:p>
            <a:r>
              <a:rPr lang="en-US" sz="1800" b="1" dirty="0" err="1">
                <a:latin typeface="Trebuchet MS" pitchFamily="34" charset="0"/>
              </a:rPr>
              <a:t>Pada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saat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Peraturan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Menteri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ini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berlaku</a:t>
            </a:r>
            <a:r>
              <a:rPr lang="en-US" sz="1800" b="1" dirty="0">
                <a:latin typeface="Trebuchet MS" pitchFamily="34" charset="0"/>
              </a:rPr>
              <a:t>, </a:t>
            </a:r>
            <a:r>
              <a:rPr lang="en-US" sz="1800" b="1" dirty="0" err="1">
                <a:latin typeface="Trebuchet MS" pitchFamily="34" charset="0"/>
              </a:rPr>
              <a:t>Peraturan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Menteri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Riset</a:t>
            </a:r>
            <a:r>
              <a:rPr lang="en-US" sz="1800" b="1" dirty="0">
                <a:latin typeface="Trebuchet MS" pitchFamily="34" charset="0"/>
              </a:rPr>
              <a:t>, </a:t>
            </a:r>
            <a:r>
              <a:rPr lang="en-US" sz="1800" b="1" dirty="0" err="1">
                <a:latin typeface="Trebuchet MS" pitchFamily="34" charset="0"/>
              </a:rPr>
              <a:t>Teknologi</a:t>
            </a:r>
            <a:r>
              <a:rPr lang="en-US" sz="1800" b="1" dirty="0">
                <a:latin typeface="Trebuchet MS" pitchFamily="34" charset="0"/>
              </a:rPr>
              <a:t>, </a:t>
            </a:r>
            <a:r>
              <a:rPr lang="en-US" sz="1800" b="1" dirty="0" err="1">
                <a:latin typeface="Trebuchet MS" pitchFamily="34" charset="0"/>
              </a:rPr>
              <a:t>dan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Pendidikan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Tinggi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Nomor</a:t>
            </a:r>
            <a:r>
              <a:rPr lang="en-US" sz="1800" b="1" dirty="0">
                <a:latin typeface="Trebuchet MS" pitchFamily="34" charset="0"/>
              </a:rPr>
              <a:t> 32 </a:t>
            </a:r>
            <a:r>
              <a:rPr lang="en-US" sz="1800" b="1" dirty="0" err="1">
                <a:latin typeface="Trebuchet MS" pitchFamily="34" charset="0"/>
              </a:rPr>
              <a:t>Tahun</a:t>
            </a:r>
            <a:r>
              <a:rPr lang="en-US" sz="1800" b="1" dirty="0">
                <a:latin typeface="Trebuchet MS" pitchFamily="34" charset="0"/>
              </a:rPr>
              <a:t> 2016 </a:t>
            </a:r>
            <a:r>
              <a:rPr lang="en-US" sz="1800" b="1" dirty="0" err="1">
                <a:latin typeface="Trebuchet MS" pitchFamily="34" charset="0"/>
              </a:rPr>
              <a:t>tentang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Akreditasi</a:t>
            </a:r>
            <a:r>
              <a:rPr lang="en-US" sz="1800" b="1" dirty="0">
                <a:latin typeface="Trebuchet MS" pitchFamily="34" charset="0"/>
              </a:rPr>
              <a:t> Program </a:t>
            </a:r>
            <a:r>
              <a:rPr lang="en-US" sz="1800" b="1" dirty="0" err="1">
                <a:latin typeface="Trebuchet MS" pitchFamily="34" charset="0"/>
              </a:rPr>
              <a:t>Studi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Perguruan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Tinggi</a:t>
            </a:r>
            <a:r>
              <a:rPr lang="en-US" sz="1800" b="1" dirty="0">
                <a:latin typeface="Trebuchet MS" pitchFamily="34" charset="0"/>
              </a:rPr>
              <a:t> (</a:t>
            </a:r>
            <a:r>
              <a:rPr lang="en-US" sz="1800" b="1" dirty="0" err="1">
                <a:latin typeface="Trebuchet MS" pitchFamily="34" charset="0"/>
              </a:rPr>
              <a:t>Berita</a:t>
            </a:r>
            <a:r>
              <a:rPr lang="en-US" sz="1800" b="1" dirty="0">
                <a:latin typeface="Trebuchet MS" pitchFamily="34" charset="0"/>
              </a:rPr>
              <a:t> Negara </a:t>
            </a:r>
            <a:r>
              <a:rPr lang="en-US" sz="1800" b="1" dirty="0" err="1">
                <a:latin typeface="Trebuchet MS" pitchFamily="34" charset="0"/>
              </a:rPr>
              <a:t>Republik</a:t>
            </a:r>
            <a:r>
              <a:rPr lang="en-US" sz="1800" b="1" dirty="0">
                <a:latin typeface="Trebuchet MS" pitchFamily="34" charset="0"/>
              </a:rPr>
              <a:t> Indonesia </a:t>
            </a:r>
            <a:r>
              <a:rPr lang="en-US" sz="1800" b="1" dirty="0" err="1">
                <a:latin typeface="Trebuchet MS" pitchFamily="34" charset="0"/>
              </a:rPr>
              <a:t>Tahun</a:t>
            </a:r>
            <a:r>
              <a:rPr lang="en-US" sz="1800" b="1" dirty="0">
                <a:latin typeface="Trebuchet MS" pitchFamily="34" charset="0"/>
              </a:rPr>
              <a:t> 2016 </a:t>
            </a:r>
            <a:r>
              <a:rPr lang="en-US" sz="1800" b="1" dirty="0" err="1">
                <a:latin typeface="Trebuchet MS" pitchFamily="34" charset="0"/>
              </a:rPr>
              <a:t>Nomor</a:t>
            </a:r>
            <a:r>
              <a:rPr lang="en-US" sz="1800" b="1" dirty="0">
                <a:latin typeface="Trebuchet MS" pitchFamily="34" charset="0"/>
              </a:rPr>
              <a:t> 774), </a:t>
            </a:r>
            <a:r>
              <a:rPr lang="en-US" sz="1800" b="1" dirty="0" err="1">
                <a:latin typeface="Trebuchet MS" pitchFamily="34" charset="0"/>
              </a:rPr>
              <a:t>dicabut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dinyatakan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tidak</a:t>
            </a:r>
            <a:r>
              <a:rPr lang="en-US" sz="1800" b="1" dirty="0">
                <a:latin typeface="Trebuchet MS" pitchFamily="34" charset="0"/>
              </a:rPr>
              <a:t> </a:t>
            </a:r>
            <a:r>
              <a:rPr lang="en-US" sz="1800" b="1" dirty="0" err="1">
                <a:latin typeface="Trebuchet MS" pitchFamily="34" charset="0"/>
              </a:rPr>
              <a:t>berlaku</a:t>
            </a:r>
            <a:r>
              <a:rPr lang="en-US" sz="1800" b="1" dirty="0">
                <a:latin typeface="Trebuchet MS" pitchFamily="34" charset="0"/>
              </a:rPr>
              <a:t>. </a:t>
            </a:r>
          </a:p>
          <a:p>
            <a:pPr algn="ctr"/>
            <a:endParaRPr lang="en-US" sz="2000" b="1" dirty="0" smtClean="0">
              <a:latin typeface="Trebuchet MS" pitchFamily="34" charset="0"/>
            </a:endParaRPr>
          </a:p>
          <a:p>
            <a:pPr algn="ctr"/>
            <a:r>
              <a:rPr lang="en-US" sz="2000" b="1" dirty="0" err="1" smtClean="0">
                <a:latin typeface="Trebuchet MS" pitchFamily="34" charset="0"/>
              </a:rPr>
              <a:t>Pasal</a:t>
            </a:r>
            <a:r>
              <a:rPr lang="en-US" sz="2000" b="1" dirty="0" smtClean="0">
                <a:latin typeface="Trebuchet MS" pitchFamily="34" charset="0"/>
              </a:rPr>
              <a:t> </a:t>
            </a:r>
            <a:r>
              <a:rPr lang="en-US" sz="2000" b="1" dirty="0">
                <a:latin typeface="Trebuchet MS" pitchFamily="34" charset="0"/>
              </a:rPr>
              <a:t>56 </a:t>
            </a:r>
          </a:p>
          <a:p>
            <a:r>
              <a:rPr lang="it-IT" sz="1800" b="1" dirty="0">
                <a:latin typeface="Trebuchet MS" pitchFamily="34" charset="0"/>
              </a:rPr>
              <a:t>Peraturan Menteri ini mulai berlaku pada tanggal diundangkan. </a:t>
            </a:r>
          </a:p>
        </p:txBody>
      </p:sp>
      <p:sp>
        <p:nvSpPr>
          <p:cNvPr id="4" name="Rectangle 3"/>
          <p:cNvSpPr/>
          <p:nvPr/>
        </p:nvSpPr>
        <p:spPr>
          <a:xfrm>
            <a:off x="1151943" y="5582535"/>
            <a:ext cx="4376660" cy="80810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63749" y="5582535"/>
            <a:ext cx="44031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en-US" sz="2000" b="1" dirty="0" err="1">
                <a:solidFill>
                  <a:schemeClr val="bg1"/>
                </a:solidFill>
                <a:latin typeface="Trebuchet MS" pitchFamily="34" charset="0"/>
              </a:rPr>
              <a:t>Diundangkan</a:t>
            </a:r>
            <a:r>
              <a:rPr lang="en-US" sz="2000" b="1" dirty="0">
                <a:solidFill>
                  <a:schemeClr val="bg1"/>
                </a:solidFill>
                <a:latin typeface="Trebuchet MS" pitchFamily="34" charset="0"/>
              </a:rPr>
              <a:t> di Jakarta</a:t>
            </a:r>
          </a:p>
          <a:p>
            <a:pPr indent="266700"/>
            <a:r>
              <a:rPr lang="en-US" sz="2000" b="1" dirty="0" err="1">
                <a:solidFill>
                  <a:schemeClr val="bg1"/>
                </a:solidFill>
                <a:latin typeface="Trebuchet MS" pitchFamily="34" charset="0"/>
              </a:rPr>
              <a:t>pada</a:t>
            </a:r>
            <a:r>
              <a:rPr lang="en-US" sz="2000" b="1" dirty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rebuchet MS" pitchFamily="34" charset="0"/>
              </a:rPr>
              <a:t>tanggal</a:t>
            </a:r>
            <a:r>
              <a:rPr lang="en-US" sz="2000" b="1" dirty="0">
                <a:solidFill>
                  <a:schemeClr val="bg1"/>
                </a:solidFill>
                <a:latin typeface="Trebuchet MS" pitchFamily="34" charset="0"/>
              </a:rPr>
              <a:t> 28 </a:t>
            </a:r>
            <a:r>
              <a:rPr lang="en-US" sz="2000" b="1" dirty="0" err="1">
                <a:solidFill>
                  <a:schemeClr val="bg1"/>
                </a:solidFill>
                <a:latin typeface="Trebuchet MS" pitchFamily="34" charset="0"/>
              </a:rPr>
              <a:t>Januari</a:t>
            </a:r>
            <a:r>
              <a:rPr lang="en-US" sz="2000" b="1" dirty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Trebuchet MS" pitchFamily="34" charset="0"/>
              </a:rPr>
              <a:t>2020</a:t>
            </a:r>
            <a:endParaRPr lang="en-US" sz="20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33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1083210" y="1975346"/>
            <a:ext cx="1010060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algn="ctr">
              <a:defRPr/>
            </a:pPr>
            <a:r>
              <a:rPr lang="pt-BR" sz="3200" b="1" dirty="0" smtClean="0">
                <a:latin typeface="Trebuchet MS" pitchFamily="34" charset="0"/>
              </a:rPr>
              <a:t>SOSIALISASI</a:t>
            </a:r>
          </a:p>
          <a:p>
            <a:pPr marL="9525" algn="ctr">
              <a:defRPr/>
            </a:pPr>
            <a:r>
              <a:rPr lang="pt-BR" sz="2800" b="1" dirty="0" smtClean="0">
                <a:latin typeface="Trebuchet MS" pitchFamily="34" charset="0"/>
              </a:rPr>
              <a:t>IMPLEMENTASI KEBIJAKAN </a:t>
            </a:r>
            <a:r>
              <a:rPr lang="pt-BR" sz="2800" b="1" dirty="0">
                <a:latin typeface="Trebuchet MS" pitchFamily="34" charset="0"/>
              </a:rPr>
              <a:t>BADAN AKREDITASI NASIONAL </a:t>
            </a:r>
          </a:p>
          <a:p>
            <a:pPr marL="9525" algn="ctr">
              <a:defRPr/>
            </a:pPr>
            <a:r>
              <a:rPr lang="pt-BR" sz="2800" b="1" dirty="0">
                <a:latin typeface="Trebuchet MS" pitchFamily="34" charset="0"/>
              </a:rPr>
              <a:t>PERGURUAN TINGGI</a:t>
            </a:r>
          </a:p>
          <a:p>
            <a:pPr algn="ctr"/>
            <a:endParaRPr lang="en-US" sz="2000" b="1" dirty="0" smtClean="0">
              <a:latin typeface="Trebuchet MS" pitchFamily="34" charset="0"/>
            </a:endParaRPr>
          </a:p>
          <a:p>
            <a:pPr algn="ctr"/>
            <a:endParaRPr lang="en-US" sz="2000" b="1" dirty="0">
              <a:latin typeface="Trebuchet MS" pitchFamily="34" charset="0"/>
            </a:endParaRPr>
          </a:p>
          <a:p>
            <a:pPr algn="ctr"/>
            <a:r>
              <a:rPr lang="en-US" sz="2400" b="1" dirty="0" smtClean="0">
                <a:latin typeface="Trebuchet MS" pitchFamily="34" charset="0"/>
              </a:rPr>
              <a:t>LLDIKTI </a:t>
            </a:r>
            <a:r>
              <a:rPr lang="en-US" sz="2400" b="1" dirty="0" smtClean="0">
                <a:latin typeface="Trebuchet MS" pitchFamily="34" charset="0"/>
              </a:rPr>
              <a:t>Wilayah VI </a:t>
            </a:r>
            <a:r>
              <a:rPr lang="en-US" sz="2400" b="1" dirty="0" err="1" smtClean="0">
                <a:latin typeface="Trebuchet MS" pitchFamily="34" charset="0"/>
              </a:rPr>
              <a:t>Jawa</a:t>
            </a:r>
            <a:r>
              <a:rPr lang="en-US" sz="2400" b="1" dirty="0" smtClean="0">
                <a:latin typeface="Trebuchet MS" pitchFamily="34" charset="0"/>
              </a:rPr>
              <a:t> Tengah</a:t>
            </a:r>
          </a:p>
          <a:p>
            <a:pPr algn="ctr"/>
            <a:r>
              <a:rPr lang="en-US" sz="2400" b="1" dirty="0" err="1" smtClean="0">
                <a:latin typeface="Trebuchet MS" pitchFamily="34" charset="0"/>
              </a:rPr>
              <a:t>Kamis</a:t>
            </a:r>
            <a:r>
              <a:rPr lang="en-US" sz="2400" b="1" dirty="0" smtClean="0">
                <a:latin typeface="Trebuchet MS" pitchFamily="34" charset="0"/>
              </a:rPr>
              <a:t>, 6 </a:t>
            </a:r>
            <a:r>
              <a:rPr lang="en-US" sz="2400" b="1" dirty="0" err="1" smtClean="0">
                <a:latin typeface="Trebuchet MS" pitchFamily="34" charset="0"/>
              </a:rPr>
              <a:t>Agustus</a:t>
            </a:r>
            <a:r>
              <a:rPr lang="en-US" sz="2400" b="1" dirty="0" smtClean="0">
                <a:latin typeface="Trebuchet MS" pitchFamily="34" charset="0"/>
              </a:rPr>
              <a:t> 2020</a:t>
            </a:r>
          </a:p>
          <a:p>
            <a:pPr algn="ctr"/>
            <a:endParaRPr lang="en-US" sz="2000" b="1" dirty="0" smtClean="0">
              <a:latin typeface="Trebuchet MS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000066"/>
                </a:solidFill>
                <a:latin typeface="Trebuchet MS" pitchFamily="34" charset="0"/>
              </a:rPr>
              <a:t>DIBUKA</a:t>
            </a:r>
            <a:endParaRPr lang="en-US" sz="2800" b="1" dirty="0">
              <a:solidFill>
                <a:srgbClr val="000066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45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xmlns="" id="{999E7029-A1FA-402B-A0F6-BB5244CC1346}"/>
              </a:ext>
            </a:extLst>
          </p:cNvPr>
          <p:cNvSpPr txBox="1">
            <a:spLocks/>
          </p:cNvSpPr>
          <p:nvPr/>
        </p:nvSpPr>
        <p:spPr>
          <a:xfrm>
            <a:off x="1604865" y="4814704"/>
            <a:ext cx="9747582" cy="765610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ID" dirty="0">
              <a:solidFill>
                <a:schemeClr val="bg1"/>
              </a:solidFill>
              <a:latin typeface="Cooper Black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604865" y="1754155"/>
            <a:ext cx="10015630" cy="3275099"/>
            <a:chOff x="785264" y="-19696"/>
            <a:chExt cx="10763242" cy="4026431"/>
          </a:xfrm>
        </p:grpSpPr>
        <p:sp>
          <p:nvSpPr>
            <p:cNvPr id="10" name="Rectangle 9"/>
            <p:cNvSpPr/>
            <p:nvPr/>
          </p:nvSpPr>
          <p:spPr>
            <a:xfrm>
              <a:off x="785264" y="-19696"/>
              <a:ext cx="10473354" cy="3542649"/>
            </a:xfrm>
            <a:prstGeom prst="rect">
              <a:avLst/>
            </a:prstGeom>
            <a:solidFill>
              <a:srgbClr val="0000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341501" y="-19696"/>
              <a:ext cx="10207005" cy="4026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82356" tIns="111760" rIns="111760" bIns="111760" numCol="1" spcCol="1270" anchor="ctr" anchorCtr="0">
              <a:noAutofit/>
            </a:bodyPr>
            <a:lstStyle/>
            <a:p>
              <a:pPr lvl="0" algn="l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6000" b="0" kern="1200" dirty="0" smtClean="0">
                  <a:solidFill>
                    <a:schemeClr val="bg1"/>
                  </a:solidFill>
                  <a:latin typeface="Cooper Black" pitchFamily="18" charset="0"/>
                  <a:ea typeface="Segoe UI Black" panose="020B0A02040204020203" pitchFamily="34" charset="0"/>
                </a:rPr>
                <a:t>TERIMA KASIH</a:t>
              </a:r>
              <a:endParaRPr lang="id-ID" sz="6000" b="0" kern="1200" dirty="0" smtClean="0">
                <a:solidFill>
                  <a:schemeClr val="bg1"/>
                </a:solidFill>
                <a:latin typeface="Cooper Black" pitchFamily="18" charset="0"/>
                <a:ea typeface="Segoe UI Black" panose="020B0A02040204020203" pitchFamily="34" charset="0"/>
              </a:endParaRPr>
            </a:p>
          </p:txBody>
        </p:sp>
      </p:grpSp>
      <p:sp>
        <p:nvSpPr>
          <p:cNvPr id="14" name="Oval 13"/>
          <p:cNvSpPr/>
          <p:nvPr/>
        </p:nvSpPr>
        <p:spPr>
          <a:xfrm>
            <a:off x="372061" y="1768177"/>
            <a:ext cx="2819008" cy="2867569"/>
          </a:xfrm>
          <a:prstGeom prst="ellipse">
            <a:avLst/>
          </a:prstGeom>
          <a:ln w="57150"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6" name="Picture 15" descr="C:\Users\samsung\Pictures\tutwuri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445" y="2295331"/>
            <a:ext cx="1640240" cy="1638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xmlns="" id="{999E7029-A1FA-402B-A0F6-BB5244CC1346}"/>
              </a:ext>
            </a:extLst>
          </p:cNvPr>
          <p:cNvSpPr txBox="1">
            <a:spLocks/>
          </p:cNvSpPr>
          <p:nvPr/>
        </p:nvSpPr>
        <p:spPr>
          <a:xfrm>
            <a:off x="1603161" y="842973"/>
            <a:ext cx="9747582" cy="765610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ID" dirty="0">
              <a:solidFill>
                <a:schemeClr val="bg1"/>
              </a:solidFill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20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1965</TotalTime>
  <Words>1403</Words>
  <Application>Microsoft Office PowerPoint</Application>
  <PresentationFormat>Custom</PresentationFormat>
  <Paragraphs>226</Paragraphs>
  <Slides>19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LLDIKTI WILAYAH VI Jawa Tengah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reviewer</dc:creator>
  <cp:lastModifiedBy>user</cp:lastModifiedBy>
  <cp:revision>227</cp:revision>
  <dcterms:created xsi:type="dcterms:W3CDTF">2020-06-06T04:43:53Z</dcterms:created>
  <dcterms:modified xsi:type="dcterms:W3CDTF">2020-08-06T04:25:08Z</dcterms:modified>
</cp:coreProperties>
</file>