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381" r:id="rId2"/>
    <p:sldId id="517" r:id="rId3"/>
    <p:sldId id="575" r:id="rId4"/>
    <p:sldId id="576" r:id="rId5"/>
    <p:sldId id="572" r:id="rId6"/>
    <p:sldId id="577" r:id="rId7"/>
    <p:sldId id="519" r:id="rId8"/>
    <p:sldId id="580" r:id="rId9"/>
    <p:sldId id="520" r:id="rId10"/>
    <p:sldId id="521" r:id="rId11"/>
    <p:sldId id="522" r:id="rId12"/>
    <p:sldId id="523" r:id="rId13"/>
    <p:sldId id="524" r:id="rId14"/>
    <p:sldId id="525" r:id="rId15"/>
    <p:sldId id="526" r:id="rId16"/>
    <p:sldId id="581" r:id="rId17"/>
    <p:sldId id="529" r:id="rId18"/>
    <p:sldId id="582" r:id="rId19"/>
    <p:sldId id="528" r:id="rId20"/>
    <p:sldId id="530" r:id="rId21"/>
    <p:sldId id="531" r:id="rId22"/>
    <p:sldId id="534" r:id="rId23"/>
    <p:sldId id="535" r:id="rId24"/>
    <p:sldId id="537" r:id="rId25"/>
    <p:sldId id="595" r:id="rId26"/>
    <p:sldId id="539" r:id="rId27"/>
    <p:sldId id="540" r:id="rId28"/>
    <p:sldId id="538" r:id="rId29"/>
    <p:sldId id="541" r:id="rId30"/>
    <p:sldId id="585" r:id="rId31"/>
    <p:sldId id="543" r:id="rId32"/>
    <p:sldId id="544" r:id="rId33"/>
    <p:sldId id="545" r:id="rId34"/>
    <p:sldId id="546" r:id="rId35"/>
    <p:sldId id="547" r:id="rId36"/>
    <p:sldId id="550" r:id="rId37"/>
    <p:sldId id="586" r:id="rId38"/>
    <p:sldId id="551" r:id="rId39"/>
    <p:sldId id="553" r:id="rId40"/>
    <p:sldId id="554" r:id="rId41"/>
    <p:sldId id="555" r:id="rId42"/>
    <p:sldId id="556" r:id="rId43"/>
    <p:sldId id="587" r:id="rId44"/>
    <p:sldId id="590" r:id="rId45"/>
    <p:sldId id="589" r:id="rId46"/>
    <p:sldId id="558" r:id="rId47"/>
    <p:sldId id="557" r:id="rId48"/>
    <p:sldId id="564" r:id="rId49"/>
    <p:sldId id="562" r:id="rId50"/>
    <p:sldId id="563" r:id="rId51"/>
    <p:sldId id="594" r:id="rId52"/>
    <p:sldId id="566" r:id="rId53"/>
    <p:sldId id="565" r:id="rId54"/>
    <p:sldId id="567" r:id="rId55"/>
    <p:sldId id="596" r:id="rId56"/>
    <p:sldId id="568" r:id="rId57"/>
    <p:sldId id="569" r:id="rId58"/>
    <p:sldId id="570" r:id="rId59"/>
    <p:sldId id="506" r:id="rId60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314" autoAdjust="0"/>
    <p:restoredTop sz="94667" autoAdjust="0"/>
  </p:normalViewPr>
  <p:slideViewPr>
    <p:cSldViewPr snapToGrid="0">
      <p:cViewPr varScale="1">
        <p:scale>
          <a:sx n="129" d="100"/>
          <a:sy n="129" d="100"/>
        </p:scale>
        <p:origin x="320" y="19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1029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F224B8-EBDF-4C75-9A19-DCF093D76334}" type="datetimeFigureOut">
              <a:rPr lang="en-US" smtClean="0"/>
              <a:t>7/1/19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621213"/>
            <a:ext cx="5851525" cy="37798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346138-D561-4F4C-8919-21B345DD79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628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46138-D561-4F4C-8919-21B345DD794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768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346138-D561-4F4C-8919-21B345DD794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945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1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6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47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9365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92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65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77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047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4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54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127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F52ABD-00F0-4B18-880D-776EB14D032D}" type="datetimeFigureOut">
              <a:rPr lang="en-US" smtClean="0"/>
              <a:t>7/1/19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2D40E-2969-489D-B925-A981ABE1D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94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542616"/>
            <a:ext cx="9144000" cy="176598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346442" y="2516814"/>
            <a:ext cx="8527312" cy="92016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d-ID" sz="3200" b="1" dirty="0">
                <a:solidFill>
                  <a:srgbClr val="FF0000"/>
                </a:solidFill>
                <a:latin typeface="+mn-lt"/>
              </a:rPr>
              <a:t>Instrumen Akreditasi 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Program </a:t>
            </a:r>
            <a:r>
              <a:rPr lang="en-US" sz="3200" b="1" dirty="0" err="1">
                <a:solidFill>
                  <a:srgbClr val="FF0000"/>
                </a:solidFill>
                <a:latin typeface="+mn-lt"/>
              </a:rPr>
              <a:t>Studi</a:t>
            </a:r>
            <a:r>
              <a:rPr lang="en-US" sz="32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id-ID" sz="3200" b="1" dirty="0">
                <a:solidFill>
                  <a:srgbClr val="FF0000"/>
                </a:solidFill>
                <a:latin typeface="+mn-lt"/>
              </a:rPr>
              <a:t>(IAPS</a:t>
            </a:r>
            <a:r>
              <a:rPr lang="id-ID" sz="3200" b="1">
                <a:solidFill>
                  <a:srgbClr val="FF0000"/>
                </a:solidFill>
                <a:latin typeface="+mn-lt"/>
              </a:rPr>
              <a:t>) </a:t>
            </a:r>
            <a:r>
              <a:rPr lang="en-US" sz="3200" b="1">
                <a:solidFill>
                  <a:srgbClr val="FF0000"/>
                </a:solidFill>
                <a:latin typeface="+mn-lt"/>
              </a:rPr>
              <a:t>4.0</a:t>
            </a:r>
            <a:br>
              <a:rPr lang="en-US" sz="2800" b="1" dirty="0">
                <a:solidFill>
                  <a:srgbClr val="0000FF"/>
                </a:solidFill>
                <a:latin typeface="+mn-lt"/>
              </a:rPr>
            </a:br>
            <a:r>
              <a:rPr lang="id-ID" sz="2800" b="1" dirty="0">
                <a:solidFill>
                  <a:srgbClr val="0000FF"/>
                </a:solidFill>
                <a:latin typeface="+mn-lt"/>
              </a:rPr>
              <a:t>Laporan Kinerja </a:t>
            </a:r>
            <a:r>
              <a:rPr lang="en-US" sz="2800" b="1" dirty="0">
                <a:solidFill>
                  <a:srgbClr val="0000FF"/>
                </a:solidFill>
                <a:latin typeface="+mn-lt"/>
              </a:rPr>
              <a:t>Program </a:t>
            </a:r>
            <a:r>
              <a:rPr lang="en-US" sz="2800" b="1" dirty="0" err="1">
                <a:solidFill>
                  <a:srgbClr val="0000FF"/>
                </a:solidFill>
                <a:latin typeface="+mn-lt"/>
              </a:rPr>
              <a:t>Studi</a:t>
            </a:r>
            <a:r>
              <a:rPr lang="en-US" sz="2800" b="1" dirty="0">
                <a:solidFill>
                  <a:srgbClr val="0000FF"/>
                </a:solidFill>
                <a:latin typeface="+mn-lt"/>
              </a:rPr>
              <a:t> (LKPS)</a:t>
            </a:r>
            <a:endParaRPr lang="en-US" sz="6600" b="1" dirty="0">
              <a:ln w="0"/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90500" y="1580182"/>
            <a:ext cx="883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B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adan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A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kreditasi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N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asional 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P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erguruan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T</a:t>
            </a:r>
            <a:r>
              <a:rPr lang="id-ID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inggi</a:t>
            </a:r>
            <a:r>
              <a:rPr lang="en-US" sz="2400" b="1" i="0" u="none" strike="noStrike" baseline="0" dirty="0">
                <a:solidFill>
                  <a:srgbClr val="0000FF"/>
                </a:solidFill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National Accreditation Agency for</a:t>
            </a:r>
            <a:r>
              <a:rPr lang="id-ID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2400" b="1" i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Higher Education </a:t>
            </a:r>
            <a:r>
              <a:rPr lang="en-US" sz="2400" b="1" u="none" strike="noStrike" baseline="0" dirty="0">
                <a:solidFill>
                  <a:srgbClr val="000000"/>
                </a:solidFill>
                <a:cs typeface="Arial" panose="020B0604020202020204" pitchFamily="34" charset="0"/>
              </a:rPr>
              <a:t>(NAAHE)</a:t>
            </a:r>
            <a:endParaRPr lang="en-US" sz="2400" dirty="0">
              <a:cs typeface="Arial" panose="020B0604020202020204" pitchFamily="34" charset="0"/>
            </a:endParaRPr>
          </a:p>
        </p:txBody>
      </p:sp>
      <p:sp>
        <p:nvSpPr>
          <p:cNvPr id="13" name="Subtitle 2"/>
          <p:cNvSpPr txBox="1">
            <a:spLocks/>
          </p:cNvSpPr>
          <p:nvPr/>
        </p:nvSpPr>
        <p:spPr>
          <a:xfrm>
            <a:off x="0" y="5308600"/>
            <a:ext cx="9143999" cy="155161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id-ID" b="1" dirty="0">
                <a:solidFill>
                  <a:schemeClr val="bg1"/>
                </a:solidFill>
              </a:rPr>
              <a:t>Instrumen Akreditasi Program Studi (IAPS) Versi</a:t>
            </a:r>
            <a:r>
              <a:rPr lang="en-US" b="1" dirty="0">
                <a:solidFill>
                  <a:schemeClr val="bg1"/>
                </a:solidFill>
              </a:rPr>
              <a:t> 4.0</a:t>
            </a:r>
            <a:endParaRPr lang="id-ID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B</a:t>
            </a:r>
            <a:r>
              <a:rPr lang="id-ID" b="1" dirty="0">
                <a:solidFill>
                  <a:schemeClr val="bg1"/>
                </a:solidFill>
              </a:rPr>
              <a:t>adan Akreditasi Perguruan Tinggi</a:t>
            </a:r>
            <a:endParaRPr lang="en-US" b="1" dirty="0">
              <a:solidFill>
                <a:schemeClr val="bg1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</a:rPr>
              <a:t>Semarang – 1 </a:t>
            </a:r>
            <a:r>
              <a:rPr lang="en-US" b="1" dirty="0" err="1">
                <a:solidFill>
                  <a:schemeClr val="bg1"/>
                </a:solidFill>
              </a:rPr>
              <a:t>Juli</a:t>
            </a:r>
            <a:r>
              <a:rPr lang="en-US" b="1" dirty="0">
                <a:solidFill>
                  <a:schemeClr val="bg1"/>
                </a:solidFill>
              </a:rPr>
              <a:t> 2019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780" y="79067"/>
            <a:ext cx="1588437" cy="13660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9466" y="3887060"/>
            <a:ext cx="75650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oleh:</a:t>
            </a:r>
            <a:b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Dr.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Ahyar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Yuniawan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, SE, </a:t>
            </a:r>
            <a:r>
              <a:rPr lang="en-US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M.Si</a:t>
            </a: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000" b="1" dirty="0" err="1"/>
              <a:t>Asesor</a:t>
            </a:r>
            <a:r>
              <a:rPr lang="en-US" sz="2000" b="1"/>
              <a:t> BANPT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933236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b="1" dirty="0"/>
              <a:t>Outline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/>
              <a:t>Pendahuluan: </a:t>
            </a:r>
            <a:r>
              <a:rPr lang="fi-FI" dirty="0"/>
              <a:t>Perkembangan Terkini Akreditasi</a:t>
            </a:r>
            <a:r>
              <a:rPr lang="id-ID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id-ID" b="1" dirty="0">
                <a:solidFill>
                  <a:srgbClr val="0000FF"/>
                </a:solidFill>
              </a:rPr>
              <a:t>Penyusunan Laporan Kinerja Program Studi.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Penyusunan Laporan Evaluasi Diri Program Studi.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Proses Penyusunan Laporan Evaluasi Diri.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659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107500"/>
            <a:ext cx="9144000" cy="514350"/>
          </a:xfr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000">
                <a:latin typeface="Arial Rounded MT Bold" panose="020F0704030504030204" pitchFamily="34" charset="0"/>
              </a:rPr>
              <a:t>Dokumen yang di</a:t>
            </a:r>
            <a:r>
              <a:rPr lang="en-US" sz="2000">
                <a:latin typeface="Arial Rounded MT Bold" panose="020F0704030504030204" pitchFamily="34" charset="0"/>
              </a:rPr>
              <a:t>-</a:t>
            </a:r>
            <a:r>
              <a:rPr lang="id-ID" sz="2000">
                <a:latin typeface="Arial Rounded MT Bold" panose="020F0704030504030204" pitchFamily="34" charset="0"/>
              </a:rPr>
              <a:t>submit pada Akreditasi </a:t>
            </a:r>
            <a:r>
              <a:rPr lang="en-US" sz="2000">
                <a:latin typeface="Arial Rounded MT Bold" panose="020F0704030504030204" pitchFamily="34" charset="0"/>
              </a:rPr>
              <a:t>Program Studi 4</a:t>
            </a:r>
            <a:r>
              <a:rPr lang="id-ID" sz="2000">
                <a:latin typeface="Arial Rounded MT Bold" panose="020F0704030504030204" pitchFamily="34" charset="0"/>
              </a:rPr>
              <a:t>.0</a:t>
            </a:r>
            <a:endParaRPr lang="en-US" sz="2000">
              <a:latin typeface="Arial Rounded MT Bold" panose="020F0704030504030204" pitchFamily="34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56343" y="1104899"/>
            <a:ext cx="4315631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rmAutofit fontScale="92500"/>
          </a:bodyPr>
          <a:lstStyle/>
          <a:p>
            <a:pPr algn="ctr"/>
            <a:r>
              <a:rPr lang="id-ID" sz="2000" dirty="0"/>
              <a:t>1. Laporan Kinerja Program Studi (LKPS) </a:t>
            </a:r>
            <a:endParaRPr lang="en-US" sz="2000" dirty="0"/>
          </a:p>
        </p:txBody>
      </p:sp>
      <p:cxnSp>
        <p:nvCxnSpPr>
          <p:cNvPr id="14" name="Elbow Connector 13"/>
          <p:cNvCxnSpPr>
            <a:stCxn id="5" idx="2"/>
            <a:endCxn id="6" idx="0"/>
          </p:cNvCxnSpPr>
          <p:nvPr/>
        </p:nvCxnSpPr>
        <p:spPr>
          <a:xfrm rot="5400000">
            <a:off x="3151556" y="-315546"/>
            <a:ext cx="483049" cy="2357841"/>
          </a:xfrm>
          <a:prstGeom prst="bentConnector3">
            <a:avLst>
              <a:gd name="adj1" fmla="val 50000"/>
            </a:avLst>
          </a:prstGeom>
          <a:ln w="38100">
            <a:solidFill>
              <a:srgbClr val="0000FF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9" name="Text Placeholder 5"/>
          <p:cNvSpPr>
            <a:spLocks noGrp="1"/>
          </p:cNvSpPr>
          <p:nvPr>
            <p:ph type="body" idx="1"/>
          </p:nvPr>
        </p:nvSpPr>
        <p:spPr>
          <a:xfrm>
            <a:off x="4572001" y="1114424"/>
            <a:ext cx="4391024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id-ID" sz="2000" dirty="0"/>
              <a:t>2. Laporan Evaluasi Diri (LED) </a:t>
            </a:r>
            <a:endParaRPr lang="en-US" sz="20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66" y="1741240"/>
            <a:ext cx="3996183" cy="4862497"/>
          </a:xfrm>
          <a:prstGeom prst="rect">
            <a:avLst/>
          </a:prstGeom>
        </p:spPr>
      </p:pic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714791" y="1741240"/>
            <a:ext cx="4105444" cy="4858863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4572000" y="863374"/>
            <a:ext cx="2233207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805207" y="863374"/>
            <a:ext cx="0" cy="25200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86132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entagon 3"/>
          <p:cNvSpPr/>
          <p:nvPr/>
        </p:nvSpPr>
        <p:spPr>
          <a:xfrm>
            <a:off x="0" y="209551"/>
            <a:ext cx="8861808" cy="752474"/>
          </a:xfrm>
          <a:prstGeom prst="homePlate">
            <a:avLst>
              <a:gd name="adj" fmla="val 29710"/>
            </a:avLst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P</a:t>
            </a:r>
            <a:r>
              <a:rPr lang="id-ID" sz="3200" b="1">
                <a:solidFill>
                  <a:schemeClr val="bg1"/>
                </a:solidFill>
              </a:rPr>
              <a:t>ENGUSUL </a:t>
            </a:r>
            <a:r>
              <a:rPr lang="en-US" sz="3200" b="1" dirty="0">
                <a:solidFill>
                  <a:schemeClr val="bg1"/>
                </a:solidFill>
              </a:rPr>
              <a:t>IAPS 4.0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20496" y="1297902"/>
            <a:ext cx="8153400" cy="526297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Diusulkan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b="1" dirty="0">
                <a:solidFill>
                  <a:srgbClr val="FFFF00"/>
                </a:solidFill>
              </a:rPr>
              <a:t>Unit </a:t>
            </a:r>
            <a:r>
              <a:rPr lang="en-US" sz="2400" b="1" dirty="0" err="1">
                <a:solidFill>
                  <a:srgbClr val="FFFF00"/>
                </a:solidFill>
              </a:rPr>
              <a:t>Pengelola</a:t>
            </a:r>
            <a:r>
              <a:rPr lang="en-US" sz="2400" b="1" dirty="0">
                <a:solidFill>
                  <a:srgbClr val="FFFF00"/>
                </a:solidFill>
              </a:rPr>
              <a:t> Program </a:t>
            </a:r>
            <a:r>
              <a:rPr lang="en-US" sz="2400" b="1" dirty="0" err="1">
                <a:solidFill>
                  <a:srgbClr val="FFFF00"/>
                </a:solidFill>
              </a:rPr>
              <a:t>Studi</a:t>
            </a:r>
            <a:r>
              <a:rPr lang="en-US" sz="2400" b="1" dirty="0">
                <a:solidFill>
                  <a:srgbClr val="FFFF00"/>
                </a:solidFill>
              </a:rPr>
              <a:t> (UPPS)</a:t>
            </a:r>
            <a:r>
              <a:rPr lang="id-ID" sz="2400" b="1" dirty="0">
                <a:solidFill>
                  <a:srgbClr val="FFFF00"/>
                </a:solidFill>
              </a:rPr>
              <a:t>, bukan oleh Program Studi.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2400" b="1" dirty="0">
                <a:solidFill>
                  <a:srgbClr val="FFFF00"/>
                </a:solidFill>
              </a:rPr>
              <a:t>Unit Pengelola Program Studi</a:t>
            </a:r>
            <a:r>
              <a:rPr lang="en-US" sz="2400" dirty="0">
                <a:solidFill>
                  <a:schemeClr val="bg1"/>
                </a:solidFill>
              </a:rPr>
              <a:t>:</a:t>
            </a:r>
            <a:endParaRPr lang="id-ID" sz="2400" dirty="0">
              <a:solidFill>
                <a:schemeClr val="bg1"/>
              </a:solidFill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/>
              <a:t>P</a:t>
            </a:r>
            <a:r>
              <a:rPr lang="id-ID" sz="2400" dirty="0"/>
              <a:t>erguruan </a:t>
            </a:r>
            <a:r>
              <a:rPr lang="en-US" sz="2400" dirty="0"/>
              <a:t>T</a:t>
            </a:r>
            <a:r>
              <a:rPr lang="id-ID" sz="2400" dirty="0"/>
              <a:t>inggi</a:t>
            </a:r>
            <a:r>
              <a:rPr lang="en-US" sz="2400" dirty="0"/>
              <a:t>,</a:t>
            </a:r>
            <a:r>
              <a:rPr lang="id-ID" sz="2400" dirty="0"/>
              <a:t> atau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d-ID" sz="2400" dirty="0"/>
              <a:t>Fakultas, atau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id-ID" sz="2400" dirty="0"/>
              <a:t>Sekolah, atau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Departemen</a:t>
            </a:r>
            <a:r>
              <a:rPr lang="id-ID" sz="2400" dirty="0"/>
              <a:t>/Jurusan.</a:t>
            </a:r>
          </a:p>
          <a:p>
            <a:pPr lvl="1"/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Statuta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SOTK/OTK PT.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VMTS </a:t>
            </a:r>
            <a:r>
              <a:rPr lang="en-US" sz="2400" dirty="0" err="1"/>
              <a:t>Perguruan</a:t>
            </a:r>
            <a:r>
              <a:rPr lang="en-US" sz="2400" dirty="0"/>
              <a:t> Tinggi – VMTS UPPS – </a:t>
            </a:r>
            <a:r>
              <a:rPr lang="en-US" sz="2400" i="1" dirty="0"/>
              <a:t>Scientific Vision </a:t>
            </a:r>
            <a:r>
              <a:rPr lang="en-US" sz="2400" dirty="0"/>
              <a:t>(</a:t>
            </a:r>
            <a:r>
              <a:rPr lang="en-US" sz="2400" dirty="0" err="1"/>
              <a:t>Visi</a:t>
            </a:r>
            <a:r>
              <a:rPr lang="en-US" sz="2400" dirty="0"/>
              <a:t> </a:t>
            </a:r>
            <a:r>
              <a:rPr lang="en-US" sz="2400" dirty="0" err="1"/>
              <a:t>Keilmuan</a:t>
            </a:r>
            <a:r>
              <a:rPr lang="en-US" sz="2400" dirty="0"/>
              <a:t>) Program </a:t>
            </a:r>
            <a:r>
              <a:rPr lang="en-US" sz="2400" dirty="0" err="1"/>
              <a:t>Program</a:t>
            </a:r>
            <a:r>
              <a:rPr lang="en-US" sz="24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LED</a:t>
            </a:r>
            <a:r>
              <a:rPr lang="id-ID" sz="2400" dirty="0"/>
              <a:t> dan LKPS</a:t>
            </a:r>
            <a:r>
              <a:rPr lang="en-US" sz="2400" dirty="0"/>
              <a:t> </a:t>
            </a:r>
            <a:r>
              <a:rPr lang="en-US" sz="2400" dirty="0" err="1"/>
              <a:t>fokus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Program </a:t>
            </a:r>
            <a:r>
              <a:rPr lang="en-US" sz="2400" dirty="0" err="1"/>
              <a:t>Studi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diakreditasi</a:t>
            </a:r>
            <a:r>
              <a:rPr lang="en-US" sz="2400" dirty="0"/>
              <a:t> (</a:t>
            </a:r>
            <a:r>
              <a:rPr lang="en-US" sz="2400" dirty="0" err="1"/>
              <a:t>sehingga</a:t>
            </a:r>
            <a:r>
              <a:rPr lang="en-US" sz="2400" dirty="0"/>
              <a:t> LED </a:t>
            </a:r>
            <a:r>
              <a:rPr lang="en-US" sz="2400" dirty="0" err="1"/>
              <a:t>Unik</a:t>
            </a:r>
            <a:r>
              <a:rPr lang="en-US" sz="24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/>
              <a:t>Kriteria</a:t>
            </a:r>
            <a:r>
              <a:rPr lang="en-US" sz="2400" dirty="0"/>
              <a:t> </a:t>
            </a:r>
            <a:r>
              <a:rPr lang="en-US" sz="2400" dirty="0" err="1"/>
              <a:t>Pendidikan</a:t>
            </a:r>
            <a:r>
              <a:rPr lang="en-US" sz="2400" dirty="0"/>
              <a:t>, </a:t>
            </a:r>
            <a:r>
              <a:rPr lang="en-US" sz="2400" dirty="0" err="1"/>
              <a:t>Luaran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Capaian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kekuatan</a:t>
            </a:r>
            <a:r>
              <a:rPr lang="en-US" sz="2400" dirty="0"/>
              <a:t> P</a:t>
            </a:r>
            <a:r>
              <a:rPr lang="id-ID" sz="2400" dirty="0"/>
              <a:t>rogran </a:t>
            </a:r>
            <a:r>
              <a:rPr lang="en-US" sz="2400" dirty="0"/>
              <a:t>S</a:t>
            </a:r>
            <a:r>
              <a:rPr lang="id-ID" sz="2400" dirty="0"/>
              <a:t>tudi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2593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57310" y="1412618"/>
            <a:ext cx="4469731" cy="53651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dirty="0"/>
              <a:t>Struktur LKPS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57310" y="2035734"/>
            <a:ext cx="4469731" cy="4737206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b="1" dirty="0"/>
              <a:t>HALAMAN MUKA 	</a:t>
            </a:r>
          </a:p>
          <a:p>
            <a:pPr marL="0" indent="0">
              <a:buNone/>
            </a:pPr>
            <a:r>
              <a:rPr lang="en-US" b="1" dirty="0"/>
              <a:t>IDENTITAS PENGUSUL 	</a:t>
            </a:r>
          </a:p>
          <a:p>
            <a:pPr marL="0" indent="0">
              <a:buNone/>
            </a:pPr>
            <a:r>
              <a:rPr lang="en-US" b="1" dirty="0"/>
              <a:t>IDENTITAS TIM PENYUSUN 	</a:t>
            </a:r>
          </a:p>
          <a:p>
            <a:pPr marL="0" indent="0">
              <a:buNone/>
            </a:pPr>
            <a:r>
              <a:rPr lang="sv-SE" b="1" dirty="0"/>
              <a:t>BORANG INDIKATOR KINERJA UTAMA</a:t>
            </a:r>
          </a:p>
          <a:p>
            <a:pPr marL="361950" indent="-361950">
              <a:buFont typeface="+mj-lt"/>
              <a:buAutoNum type="arabicPeriod"/>
            </a:pPr>
            <a:r>
              <a:rPr lang="fi-FI" b="1" dirty="0"/>
              <a:t>T</a:t>
            </a:r>
            <a:r>
              <a:rPr lang="id-ID" b="1" dirty="0"/>
              <a:t>ata </a:t>
            </a:r>
            <a:r>
              <a:rPr lang="fi-FI" b="1" dirty="0"/>
              <a:t>P</a:t>
            </a:r>
            <a:r>
              <a:rPr lang="id-ID" b="1" dirty="0"/>
              <a:t>among</a:t>
            </a:r>
            <a:r>
              <a:rPr lang="fi-FI" b="1" dirty="0"/>
              <a:t>, T</a:t>
            </a:r>
            <a:r>
              <a:rPr lang="id-ID" b="1" dirty="0"/>
              <a:t>ata</a:t>
            </a:r>
            <a:r>
              <a:rPr lang="fi-FI" b="1" dirty="0"/>
              <a:t> K</a:t>
            </a:r>
            <a:r>
              <a:rPr lang="id-ID" b="1" dirty="0"/>
              <a:t>elola</a:t>
            </a:r>
            <a:r>
              <a:rPr lang="fi-FI" b="1" dirty="0"/>
              <a:t> </a:t>
            </a:r>
            <a:r>
              <a:rPr lang="id-ID" b="1" dirty="0"/>
              <a:t>dan</a:t>
            </a:r>
            <a:r>
              <a:rPr lang="fi-FI" b="1" dirty="0"/>
              <a:t> </a:t>
            </a:r>
            <a:r>
              <a:rPr lang="id-ID" b="1" dirty="0"/>
              <a:t>Kerjasama.</a:t>
            </a:r>
            <a:endParaRPr lang="fi-FI" b="1" dirty="0"/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M</a:t>
            </a:r>
            <a:r>
              <a:rPr lang="id-ID" b="1" dirty="0"/>
              <a:t>ahasiswa.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S</a:t>
            </a:r>
            <a:r>
              <a:rPr lang="id-ID" b="1" dirty="0"/>
              <a:t>umber Daya manusia.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K</a:t>
            </a:r>
            <a:r>
              <a:rPr lang="id-ID" b="1" dirty="0"/>
              <a:t>euangan, Sarana dan Prasarana.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P</a:t>
            </a:r>
            <a:r>
              <a:rPr lang="id-ID" b="1" dirty="0"/>
              <a:t>endidikan.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P</a:t>
            </a:r>
            <a:r>
              <a:rPr lang="id-ID" b="1" dirty="0"/>
              <a:t>enelitian.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P</a:t>
            </a:r>
            <a:r>
              <a:rPr lang="id-ID" b="1" dirty="0"/>
              <a:t>engabdian kepada Masyarakat.</a:t>
            </a:r>
            <a:r>
              <a:rPr lang="en-US" b="1" dirty="0"/>
              <a:t> </a:t>
            </a:r>
          </a:p>
          <a:p>
            <a:pPr marL="361950" indent="-361950">
              <a:buFont typeface="+mj-lt"/>
              <a:buAutoNum type="arabicPeriod"/>
            </a:pPr>
            <a:r>
              <a:rPr lang="en-US" b="1" dirty="0"/>
              <a:t>L</a:t>
            </a:r>
            <a:r>
              <a:rPr lang="id-ID" b="1" dirty="0"/>
              <a:t>uaran dan Capaian Tridharma.</a:t>
            </a:r>
            <a:r>
              <a:rPr lang="en-US" b="1" dirty="0"/>
              <a:t> 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289602" y="2035734"/>
            <a:ext cx="3893214" cy="4737206"/>
          </a:xfrm>
          <a:prstGeom prst="rect">
            <a:avLst/>
          </a:prstGeom>
        </p:spPr>
      </p:pic>
      <p:sp>
        <p:nvSpPr>
          <p:cNvPr id="8" name="Title 4"/>
          <p:cNvSpPr>
            <a:spLocks noGrp="1"/>
          </p:cNvSpPr>
          <p:nvPr>
            <p:ph type="title"/>
          </p:nvPr>
        </p:nvSpPr>
        <p:spPr>
          <a:xfrm>
            <a:off x="87580" y="78046"/>
            <a:ext cx="8939461" cy="793823"/>
          </a:xfrm>
          <a:solidFill>
            <a:srgbClr val="0000FF"/>
          </a:solidFill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id-ID" sz="2400" dirty="0">
                <a:latin typeface="Arial Rounded MT Bold" panose="020F0704030504030204" pitchFamily="34" charset="0"/>
              </a:rPr>
              <a:t>Dokumen yang di</a:t>
            </a:r>
            <a:r>
              <a:rPr lang="id-ID" sz="2400" i="1" dirty="0">
                <a:latin typeface="Arial Rounded MT Bold" panose="020F0704030504030204" pitchFamily="34" charset="0"/>
              </a:rPr>
              <a:t>submit</a:t>
            </a:r>
            <a:r>
              <a:rPr lang="id-ID" sz="2400" dirty="0">
                <a:latin typeface="Arial Rounded MT Bold" panose="020F0704030504030204" pitchFamily="34" charset="0"/>
              </a:rPr>
              <a:t> pada Akreditasi </a:t>
            </a:r>
            <a:r>
              <a:rPr lang="en-US" sz="2400" dirty="0">
                <a:latin typeface="Arial Rounded MT Bold" panose="020F0704030504030204" pitchFamily="34" charset="0"/>
              </a:rPr>
              <a:t>Program </a:t>
            </a:r>
            <a:r>
              <a:rPr lang="en-US" sz="2400" dirty="0" err="1">
                <a:latin typeface="Arial Rounded MT Bold" panose="020F0704030504030204" pitchFamily="34" charset="0"/>
              </a:rPr>
              <a:t>Studi</a:t>
            </a:r>
            <a:r>
              <a:rPr lang="en-US" sz="2400" dirty="0">
                <a:latin typeface="Arial Rounded MT Bold" panose="020F0704030504030204" pitchFamily="34" charset="0"/>
              </a:rPr>
              <a:t> 4</a:t>
            </a:r>
            <a:r>
              <a:rPr lang="id-ID" sz="2400" dirty="0">
                <a:latin typeface="Arial Rounded MT Bold" panose="020F0704030504030204" pitchFamily="34" charset="0"/>
              </a:rPr>
              <a:t>.0</a:t>
            </a:r>
            <a:endParaRPr lang="en-US" sz="2400" dirty="0">
              <a:latin typeface="Arial Rounded MT Bold" panose="020F0704030504030204" pitchFamily="34" charset="0"/>
            </a:endParaRPr>
          </a:p>
        </p:txBody>
      </p:sp>
      <p:cxnSp>
        <p:nvCxnSpPr>
          <p:cNvPr id="15" name="Straight Connector 14"/>
          <p:cNvCxnSpPr>
            <a:stCxn id="8" idx="2"/>
          </p:cNvCxnSpPr>
          <p:nvPr/>
        </p:nvCxnSpPr>
        <p:spPr>
          <a:xfrm flipH="1">
            <a:off x="4557310" y="871869"/>
            <a:ext cx="1" cy="21600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2062716" y="1063862"/>
            <a:ext cx="2494594" cy="0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083982" y="1052618"/>
            <a:ext cx="0" cy="360000"/>
          </a:xfrm>
          <a:prstGeom prst="straightConnector1">
            <a:avLst/>
          </a:prstGeom>
          <a:ln w="381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Placeholder 5"/>
          <p:cNvSpPr>
            <a:spLocks noGrp="1"/>
          </p:cNvSpPr>
          <p:nvPr>
            <p:ph type="body" idx="1"/>
          </p:nvPr>
        </p:nvSpPr>
        <p:spPr>
          <a:xfrm>
            <a:off x="87580" y="1434777"/>
            <a:ext cx="4391024" cy="514351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/>
          <a:p>
            <a:pPr algn="ctr"/>
            <a:r>
              <a:rPr lang="id-ID" sz="2000" dirty="0"/>
              <a:t>Laporan Kinerja Program Studi (LKPS)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44797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049" y="76201"/>
            <a:ext cx="8870951" cy="8382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id-ID" b="1" dirty="0">
                <a:latin typeface="+mn-lt"/>
              </a:rPr>
              <a:t>Laporan Kinerja Program Studi</a:t>
            </a:r>
            <a:endParaRPr lang="en-US" dirty="0"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5350" y="1101725"/>
            <a:ext cx="4311650" cy="557847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3200" dirty="0"/>
              <a:t>Hanya berisi data, tanpa narasi.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3200" dirty="0"/>
              <a:t>Tabel-tabel data yang perlu diisi sudah ada dalam panduan.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id-ID" sz="3200" dirty="0"/>
              <a:t>Narasi tentang analisis data-data akan ditulis pada bab yang berkesuaian pada dokumen Laporan Evaluasi Diri.</a:t>
            </a:r>
            <a:endParaRPr lang="en-US" sz="3200" dirty="0"/>
          </a:p>
        </p:txBody>
      </p:sp>
      <p:pic>
        <p:nvPicPr>
          <p:cNvPr id="5" name="Content Placeholder 4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1963" y="1673225"/>
            <a:ext cx="4430821" cy="392747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2676524" y="1520825"/>
            <a:ext cx="2028825" cy="1743076"/>
          </a:xfrm>
          <a:prstGeom prst="rightArrow">
            <a:avLst>
              <a:gd name="adj1" fmla="val 45402"/>
              <a:gd name="adj2" fmla="val 47673"/>
            </a:avLst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84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41803" y="940083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Tata Pamong, Tata Kelola, dan Kerjasama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485323" y="965319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41803" y="1575179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Mahasiswa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485323" y="1600415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241803" y="2210780"/>
            <a:ext cx="4394643" cy="53432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Sumber Daya Manusia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485323" y="2236016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241803" y="2835748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Keuangan, Sarana, dan Prasarana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485323" y="2860984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41803" y="3460716"/>
            <a:ext cx="4394643" cy="53432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Pendidikan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485323" y="3485952"/>
            <a:ext cx="453158" cy="46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41803" y="4096318"/>
            <a:ext cx="4394643" cy="534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Penelitian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3485323" y="4121554"/>
            <a:ext cx="453158" cy="46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241803" y="4742552"/>
            <a:ext cx="4394643" cy="534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Pengabdian kepada Masyarakat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3485323" y="4767788"/>
            <a:ext cx="453158" cy="46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241803" y="5405002"/>
            <a:ext cx="4394643" cy="534321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b="1">
                <a:solidFill>
                  <a:srgbClr val="FFFF00"/>
                </a:solidFill>
              </a:rPr>
              <a:t>Luaran dan Capaian Tridharma</a:t>
            </a:r>
            <a:endParaRPr lang="en-US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485323" y="5430238"/>
            <a:ext cx="453158" cy="46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41088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5188" y="239119"/>
            <a:ext cx="7886700" cy="685752"/>
          </a:xfrm>
        </p:spPr>
        <p:txBody>
          <a:bodyPr>
            <a:norm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err="1"/>
              <a:t>Daftar</a:t>
            </a:r>
            <a:r>
              <a:rPr lang="en-US" sz="3600" b="1"/>
              <a:t> Program Studi </a:t>
            </a:r>
            <a:r>
              <a:rPr lang="en-US" sz="3600" b="1" dirty="0"/>
              <a:t>di UPPS</a:t>
            </a:r>
            <a:endParaRPr lang="id-ID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1531441"/>
              </p:ext>
            </p:extLst>
          </p:nvPr>
        </p:nvGraphicFramePr>
        <p:xfrm>
          <a:off x="225188" y="1225124"/>
          <a:ext cx="8693624" cy="31831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2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24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90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98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982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668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538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11997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Jenis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Program 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Nama  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Program Studi </a:t>
                      </a:r>
                      <a:r>
                        <a:rPr lang="en-US" sz="1800" b="1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Akreditasi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Program </a:t>
                      </a:r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Studi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Jumlah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mahasiswa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saat TS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800" b="1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id-ID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1119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Status/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Peringkat 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No. dan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Tgl. SK 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Tgl.</a:t>
                      </a:r>
                    </a:p>
                    <a:p>
                      <a:pPr algn="ctr"/>
                      <a:r>
                        <a:rPr lang="id-ID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Kadaluarsa </a:t>
                      </a:r>
                      <a:endParaRPr lang="id-ID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199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3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4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7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99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199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199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…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1997">
                <a:tc gridSpan="2">
                  <a:txBody>
                    <a:bodyPr/>
                    <a:lstStyle/>
                    <a:p>
                      <a:pPr algn="ctr"/>
                      <a:r>
                        <a:rPr lang="en-US" b="1" dirty="0" err="1"/>
                        <a:t>Jumlah</a:t>
                      </a:r>
                      <a:endParaRPr lang="id-ID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5188" y="4708478"/>
            <a:ext cx="8693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1)</a:t>
            </a:r>
            <a:r>
              <a:rPr lang="en-US" dirty="0"/>
              <a:t> </a:t>
            </a:r>
            <a:r>
              <a:rPr lang="fi-FI" dirty="0"/>
              <a:t>Lampirkan salinan Surat Keputusan Pendirian Perguruan Tinggi. </a:t>
            </a:r>
          </a:p>
          <a:p>
            <a:r>
              <a:rPr lang="id-ID" dirty="0"/>
              <a:t>2)</a:t>
            </a:r>
            <a:r>
              <a:rPr lang="en-US" dirty="0"/>
              <a:t> </a:t>
            </a:r>
            <a:r>
              <a:rPr lang="fi-FI" dirty="0"/>
              <a:t>Lampirkan salinan Surat Keputusan Pembukaan Program Studi. </a:t>
            </a:r>
          </a:p>
          <a:p>
            <a:r>
              <a:rPr lang="id-ID" dirty="0"/>
              <a:t>3)</a:t>
            </a:r>
            <a:r>
              <a:rPr lang="en-US" dirty="0"/>
              <a:t> </a:t>
            </a:r>
            <a:r>
              <a:rPr lang="id-ID" dirty="0"/>
              <a:t>Lampirkan salinan Surat Keputusan Akreditasi Program Studi terbaru. </a:t>
            </a:r>
          </a:p>
          <a:p>
            <a:r>
              <a:rPr lang="id-ID" dirty="0"/>
              <a:t>4) </a:t>
            </a:r>
            <a:r>
              <a:rPr lang="nn-NO" dirty="0"/>
              <a:t>Diisi dengan jumlah mahasiswa aktif di masing-masing PS saat TS. 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282670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83888" y="2933238"/>
            <a:ext cx="4394643" cy="894476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>
                <a:solidFill>
                  <a:srgbClr val="FFFF00"/>
                </a:solidFill>
              </a:rPr>
              <a:t>Tata </a:t>
            </a:r>
            <a:r>
              <a:rPr lang="en-US" sz="2400" b="1" dirty="0" err="1">
                <a:solidFill>
                  <a:srgbClr val="FFFF00"/>
                </a:solidFill>
              </a:rPr>
              <a:t>Pamong</a:t>
            </a:r>
            <a:r>
              <a:rPr lang="en-US" sz="2400" b="1" dirty="0">
                <a:solidFill>
                  <a:srgbClr val="FFFF00"/>
                </a:solidFill>
              </a:rPr>
              <a:t>, Tata </a:t>
            </a:r>
            <a:r>
              <a:rPr lang="en-US" sz="2400" b="1" dirty="0" err="1">
                <a:solidFill>
                  <a:srgbClr val="FFFF00"/>
                </a:solidFill>
              </a:rPr>
              <a:t>Kelola</a:t>
            </a:r>
            <a:r>
              <a:rPr lang="en-US" sz="2400" b="1" dirty="0">
                <a:solidFill>
                  <a:srgbClr val="FFFF00"/>
                </a:solidFill>
              </a:rPr>
              <a:t>, </a:t>
            </a:r>
            <a:r>
              <a:rPr lang="en-US" sz="2400" b="1" dirty="0" err="1">
                <a:solidFill>
                  <a:srgbClr val="FFFF00"/>
                </a:solidFill>
              </a:rPr>
              <a:t>dan</a:t>
            </a:r>
            <a:r>
              <a:rPr lang="en-US" sz="2400" b="1" dirty="0">
                <a:solidFill>
                  <a:srgbClr val="FFFF00"/>
                </a:solidFill>
              </a:rPr>
              <a:t> </a:t>
            </a:r>
            <a:r>
              <a:rPr lang="en-US" sz="2400" b="1" dirty="0" err="1">
                <a:solidFill>
                  <a:srgbClr val="FFFF00"/>
                </a:solidFill>
              </a:rPr>
              <a:t>Kerjasama</a:t>
            </a:r>
            <a:endParaRPr lang="en-US" sz="2400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3580573" y="3117969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771069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247" y="849333"/>
            <a:ext cx="7886700" cy="479742"/>
          </a:xfrm>
        </p:spPr>
        <p:txBody>
          <a:bodyPr>
            <a:normAutofit/>
          </a:bodyPr>
          <a:lstStyle/>
          <a:p>
            <a:r>
              <a:rPr lang="id-ID" sz="2800" b="1" dirty="0">
                <a:latin typeface="+mn-lt"/>
              </a:rPr>
              <a:t>Tabel 1.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Kerjasama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Tridharma</a:t>
            </a:r>
            <a:endParaRPr lang="en-US" sz="2800" b="1" dirty="0">
              <a:latin typeface="+mn-lt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6454348"/>
              </p:ext>
            </p:extLst>
          </p:nvPr>
        </p:nvGraphicFramePr>
        <p:xfrm>
          <a:off x="233914" y="1402937"/>
          <a:ext cx="8718700" cy="3021993"/>
        </p:xfrm>
        <a:graphic>
          <a:graphicData uri="http://schemas.openxmlformats.org/drawingml/2006/table">
            <a:tbl>
              <a:tblPr firstRow="1" firstCol="1" bandRow="1"/>
              <a:tblGrid>
                <a:gridCol w="8433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33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25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25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83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94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715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8370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3582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No.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Lembaga</a:t>
                      </a:r>
                      <a:r>
                        <a:rPr lang="en-US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Mitra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Tingkat </a:t>
                      </a:r>
                      <a:r>
                        <a:rPr lang="en-US" sz="1600" b="1" baseline="3000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1)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Judul Kegiatan Kerjasama </a:t>
                      </a:r>
                      <a:r>
                        <a:rPr lang="en-US" sz="1600" b="1" baseline="3000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2)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Manfaat bagi PS yang Diakreditasi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Waktu dan Durasi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Bukti Kerjasama </a:t>
                      </a:r>
                      <a:r>
                        <a:rPr lang="en-US" sz="1600" b="1" baseline="3000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3)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331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Interna-sional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Nasi-onal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Lokal/ Wilayah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6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4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58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en-US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…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48740" algn="l"/>
                        </a:tabLst>
                      </a:pPr>
                      <a:r>
                        <a:rPr lang="id-ID" sz="1600" b="1" dirty="0">
                          <a:effectLst/>
                          <a:latin typeface="+mn-lt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400" b="1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8850" y="4577214"/>
            <a:ext cx="89100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Keterangan</a:t>
            </a:r>
            <a:r>
              <a:rPr lang="en-US" sz="1600" b="1" dirty="0"/>
              <a:t>:</a:t>
            </a:r>
          </a:p>
          <a:p>
            <a:r>
              <a:rPr lang="id-ID" sz="1600" b="1" baseline="30000" dirty="0"/>
              <a:t>1) </a:t>
            </a:r>
            <a:r>
              <a:rPr lang="en-US" sz="1600" b="1" dirty="0" err="1"/>
              <a:t>Beri</a:t>
            </a:r>
            <a:r>
              <a:rPr lang="en-US" sz="1600" b="1" dirty="0"/>
              <a:t> </a:t>
            </a:r>
            <a:r>
              <a:rPr lang="en-US" sz="1600" b="1" dirty="0" err="1"/>
              <a:t>tanda</a:t>
            </a:r>
            <a:r>
              <a:rPr lang="en-US" sz="1600" b="1" dirty="0"/>
              <a:t> V </a:t>
            </a:r>
            <a:r>
              <a:rPr lang="en-US" sz="1600" b="1" dirty="0" err="1"/>
              <a:t>pada</a:t>
            </a:r>
            <a:r>
              <a:rPr lang="en-US" sz="1600" b="1" dirty="0"/>
              <a:t> </a:t>
            </a:r>
            <a:r>
              <a:rPr lang="en-US" sz="1600" b="1" dirty="0" err="1"/>
              <a:t>kolom</a:t>
            </a:r>
            <a:r>
              <a:rPr lang="en-US" sz="1600" b="1" dirty="0"/>
              <a:t> yang </a:t>
            </a:r>
            <a:r>
              <a:rPr lang="en-US" sz="1600" b="1" dirty="0" err="1"/>
              <a:t>sesuai</a:t>
            </a:r>
            <a:r>
              <a:rPr lang="en-US" sz="1600" b="1" dirty="0"/>
              <a:t>.</a:t>
            </a:r>
          </a:p>
          <a:p>
            <a:r>
              <a:rPr lang="en-US" sz="1600" b="1" baseline="30000" dirty="0"/>
              <a:t>2</a:t>
            </a:r>
            <a:r>
              <a:rPr lang="id-ID" sz="1600" b="1" baseline="30000" dirty="0"/>
              <a:t>) </a:t>
            </a:r>
            <a:r>
              <a:rPr lang="id-ID" sz="1600" b="1" dirty="0"/>
              <a:t>Diisi dengan judul </a:t>
            </a:r>
            <a:r>
              <a:rPr lang="id-ID" sz="1600" b="1" dirty="0">
                <a:solidFill>
                  <a:srgbClr val="FF0000"/>
                </a:solidFill>
              </a:rPr>
              <a:t>kegiatan kerjasama yang sudah terimplementasikan</a:t>
            </a:r>
            <a:r>
              <a:rPr lang="id-ID" sz="1600" b="1" dirty="0"/>
              <a:t>, melibatkan</a:t>
            </a:r>
            <a:r>
              <a:rPr lang="en-US" sz="1600" b="1" dirty="0"/>
              <a:t> </a:t>
            </a:r>
            <a:r>
              <a:rPr lang="id-ID" sz="1600" b="1" dirty="0"/>
              <a:t>sumber daya dan memberikan manfaat bagi Program Studi yang diakreditasi.</a:t>
            </a:r>
            <a:endParaRPr lang="en-US" sz="1600" b="1" dirty="0"/>
          </a:p>
          <a:p>
            <a:r>
              <a:rPr lang="en-US" sz="1600" b="1" baseline="30000" dirty="0"/>
              <a:t>3</a:t>
            </a:r>
            <a:r>
              <a:rPr lang="id-ID" sz="1600" b="1" baseline="30000" dirty="0"/>
              <a:t>) </a:t>
            </a:r>
            <a:r>
              <a:rPr lang="id-ID" sz="1600" b="1" dirty="0"/>
              <a:t>Bukti kerjasama dapat berupa </a:t>
            </a:r>
            <a:r>
              <a:rPr lang="id-ID" sz="1600" b="1" dirty="0">
                <a:solidFill>
                  <a:srgbClr val="FF0000"/>
                </a:solidFill>
              </a:rPr>
              <a:t>Surat Penugasan, Surat Perjanjian Kerjasama (SPK),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id-ID" sz="1600" b="1" dirty="0">
                <a:solidFill>
                  <a:srgbClr val="FF0000"/>
                </a:solidFill>
              </a:rPr>
              <a:t>bukti-bukti pelaksanaan (laporan, hasil kerjasama, luaran kerjasama), atau bukti lain</a:t>
            </a:r>
            <a:r>
              <a:rPr lang="en-US" sz="1600" b="1" dirty="0">
                <a:solidFill>
                  <a:srgbClr val="FF0000"/>
                </a:solidFill>
              </a:rPr>
              <a:t> yang </a:t>
            </a:r>
            <a:r>
              <a:rPr lang="en-US" sz="1600" b="1" dirty="0" err="1">
                <a:solidFill>
                  <a:srgbClr val="FF0000"/>
                </a:solidFill>
              </a:rPr>
              <a:t>relevan</a:t>
            </a:r>
            <a:r>
              <a:rPr lang="en-US" sz="1600" b="1" dirty="0">
                <a:solidFill>
                  <a:srgbClr val="FF0000"/>
                </a:solidFill>
              </a:rPr>
              <a:t>. </a:t>
            </a:r>
            <a:r>
              <a:rPr lang="en-US" sz="1600" b="1" dirty="0" err="1"/>
              <a:t>Dokumen</a:t>
            </a:r>
            <a:r>
              <a:rPr lang="en-US" sz="1600" b="1" dirty="0"/>
              <a:t> Memorandum of Understanding (MoU), Memorandum of </a:t>
            </a:r>
            <a:r>
              <a:rPr lang="id-ID" sz="1600" b="1" dirty="0"/>
              <a:t>Agreement (MoA), atau dokumen sejenis yang memayungi pelaksanaan kerjasama,</a:t>
            </a:r>
            <a:r>
              <a:rPr lang="en-US" sz="1600" b="1" dirty="0"/>
              <a:t> </a:t>
            </a:r>
            <a:r>
              <a:rPr lang="sv-SE" sz="1600" b="1" dirty="0"/>
              <a:t>tidak dapat dijadikan bukti realisasi kerjasama.</a:t>
            </a:r>
            <a:endParaRPr lang="en-US" sz="16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2373491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Kerjasama</a:t>
            </a:r>
          </a:p>
        </p:txBody>
      </p:sp>
    </p:spTree>
    <p:extLst>
      <p:ext uri="{BB962C8B-B14F-4D97-AF65-F5344CB8AC3E}">
        <p14:creationId xmlns:p14="http://schemas.microsoft.com/office/powerpoint/2010/main" val="15618981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241803" y="3156329"/>
            <a:ext cx="4394643" cy="53432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rgbClr val="FFFF00"/>
                </a:solidFill>
              </a:rPr>
              <a:t>Mahasiswa</a:t>
            </a:r>
            <a:endParaRPr lang="en-US" sz="28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3485323" y="3181565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719263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510" y="785535"/>
            <a:ext cx="7886700" cy="660496"/>
          </a:xfrm>
        </p:spPr>
        <p:txBody>
          <a:bodyPr>
            <a:normAutofit/>
          </a:bodyPr>
          <a:lstStyle/>
          <a:p>
            <a:r>
              <a:rPr lang="id-ID" sz="2800" b="1" dirty="0">
                <a:latin typeface="+mn-lt"/>
              </a:rPr>
              <a:t>Tabel 2.a </a:t>
            </a:r>
            <a:r>
              <a:rPr lang="en-US" sz="2800" b="1" dirty="0" err="1">
                <a:latin typeface="+mn-lt"/>
              </a:rPr>
              <a:t>Seleksi</a:t>
            </a:r>
            <a:r>
              <a:rPr lang="en-US" sz="2800" b="1" dirty="0">
                <a:latin typeface="+mn-lt"/>
              </a:rPr>
              <a:t> </a:t>
            </a:r>
            <a:r>
              <a:rPr lang="en-US" sz="2800" b="1" dirty="0" err="1">
                <a:latin typeface="+mn-lt"/>
              </a:rPr>
              <a:t>Mahasiswa</a:t>
            </a:r>
            <a:endParaRPr lang="en-US" sz="28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5873" y="4527336"/>
            <a:ext cx="80581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dirty="0"/>
              <a:t>Keterangan: </a:t>
            </a:r>
            <a:endParaRPr lang="en-US" sz="2400" b="1" dirty="0"/>
          </a:p>
          <a:p>
            <a:r>
              <a:rPr lang="id-ID" sz="2400" b="1" dirty="0"/>
              <a:t>T</a:t>
            </a:r>
            <a:r>
              <a:rPr lang="fi-FI" sz="2400" b="1" dirty="0"/>
              <a:t>S</a:t>
            </a:r>
            <a:r>
              <a:rPr lang="id-ID" sz="2400" b="1" dirty="0"/>
              <a:t> = </a:t>
            </a:r>
            <a:r>
              <a:rPr lang="fi-FI" sz="2400" b="1" dirty="0"/>
              <a:t>Tahun akademik penuh terakhir saat pengisian borang</a:t>
            </a:r>
            <a:r>
              <a:rPr lang="id-ID" sz="2400" b="1" dirty="0"/>
              <a:t>.</a:t>
            </a:r>
            <a:endParaRPr lang="en-US" sz="24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061098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/>
              <a:t>Kualitas</a:t>
            </a:r>
            <a:r>
              <a:rPr lang="en-US" sz="3200" b="1" dirty="0"/>
              <a:t> Input </a:t>
            </a:r>
            <a:r>
              <a:rPr lang="en-US" sz="3200" b="1" dirty="0" err="1"/>
              <a:t>Mahasiswa</a:t>
            </a:r>
            <a:endParaRPr lang="en-US" sz="32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271877"/>
              </p:ext>
            </p:extLst>
          </p:nvPr>
        </p:nvGraphicFramePr>
        <p:xfrm>
          <a:off x="385873" y="1376764"/>
          <a:ext cx="8377127" cy="2999460"/>
        </p:xfrm>
        <a:graphic>
          <a:graphicData uri="http://schemas.openxmlformats.org/drawingml/2006/table">
            <a:tbl>
              <a:tblPr/>
              <a:tblGrid>
                <a:gridCol w="937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16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76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98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98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0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104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980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4709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 Akade-mik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Daya Tampung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Calon Mahasiswa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 Baru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Mahasiswa Aktif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70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Pen-daftar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Lulus Seleksi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Regul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Reguler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Transfer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1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5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TTS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354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 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+ 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TTS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69789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25" y="721737"/>
            <a:ext cx="8940852" cy="831018"/>
          </a:xfrm>
        </p:spPr>
        <p:txBody>
          <a:bodyPr>
            <a:normAutofit fontScale="90000"/>
          </a:bodyPr>
          <a:lstStyle/>
          <a:p>
            <a:r>
              <a:rPr lang="id-ID" sz="2800" b="1" dirty="0">
                <a:latin typeface="+mn-lt"/>
              </a:rPr>
              <a:t>Tabel 2.b Mahasiswa Asing</a:t>
            </a:r>
            <a:r>
              <a:rPr lang="en-US" sz="2800" b="1" dirty="0">
                <a:latin typeface="+mn-lt"/>
              </a:rPr>
              <a:t> (</a:t>
            </a:r>
            <a:r>
              <a:rPr lang="en-US" sz="2800" b="1" i="1" dirty="0">
                <a:latin typeface="+mn-lt"/>
              </a:rPr>
              <a:t>Foreign Student</a:t>
            </a:r>
            <a:r>
              <a:rPr lang="en-US" sz="2800" b="1" dirty="0">
                <a:latin typeface="+mn-lt"/>
              </a:rPr>
              <a:t>)</a:t>
            </a:r>
            <a:br>
              <a:rPr lang="en-US" sz="2800" b="1" dirty="0">
                <a:latin typeface="+mn-lt"/>
              </a:rPr>
            </a:br>
            <a:r>
              <a:rPr lang="id-ID" sz="2400" dirty="0"/>
              <a:t>Tuliskan jumlah mahasiswa asing </a:t>
            </a:r>
            <a:r>
              <a:rPr lang="id-ID" sz="2400" b="1" dirty="0">
                <a:solidFill>
                  <a:srgbClr val="FF0000"/>
                </a:solidFill>
              </a:rPr>
              <a:t>yang terdaftar di seluruh program studi pada UPPS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id-ID" sz="2400" dirty="0"/>
              <a:t>dalam 3 tahun terakhir </a:t>
            </a:r>
            <a:endParaRPr lang="en-US" sz="28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6863" y="5189514"/>
            <a:ext cx="85822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 u="sng" dirty="0"/>
              <a:t>Keterangan: </a:t>
            </a:r>
            <a:endParaRPr lang="en-US" sz="1600" b="1" u="sng" dirty="0"/>
          </a:p>
          <a:p>
            <a:r>
              <a:rPr lang="id-ID" sz="1600" b="1" dirty="0"/>
              <a:t>Mahasiswa asing dapat terdaftar untuk mengikuti</a:t>
            </a:r>
            <a:r>
              <a:rPr lang="en-US" sz="1600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1600" b="1" dirty="0"/>
              <a:t>program pendidikan secara penuh</a:t>
            </a:r>
            <a:r>
              <a:rPr lang="en-US" sz="1600" b="1" dirty="0"/>
              <a:t> </a:t>
            </a:r>
            <a:r>
              <a:rPr lang="id-ID" sz="1600" b="1" dirty="0"/>
              <a:t>waktu (</a:t>
            </a:r>
            <a:r>
              <a:rPr lang="id-ID" sz="1600" b="1" i="1" dirty="0"/>
              <a:t>full-time) atau paruh waktu (part-time). </a:t>
            </a:r>
            <a:endParaRPr lang="en-US" sz="1600" b="1" i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sz="1600" b="1" i="1" dirty="0"/>
              <a:t>Mahasiswa asing paruh waktu adalah</a:t>
            </a:r>
            <a:r>
              <a:rPr lang="en-US" sz="1600" b="1" i="1" dirty="0"/>
              <a:t> </a:t>
            </a:r>
            <a:r>
              <a:rPr lang="id-ID" sz="1600" b="1" dirty="0"/>
              <a:t>mahasiswa yang terdaftar di program studi untuk mengikuti kegiatan pertukaran studi</a:t>
            </a:r>
            <a:r>
              <a:rPr lang="en-US" sz="1600" b="1" dirty="0"/>
              <a:t> </a:t>
            </a:r>
            <a:r>
              <a:rPr lang="id-ID" sz="1600" b="1" dirty="0"/>
              <a:t>(</a:t>
            </a:r>
            <a:r>
              <a:rPr lang="id-ID" sz="1600" b="1" i="1" dirty="0"/>
              <a:t>student exchange), credit earning, atau kegiatan sejenis yang relevan</a:t>
            </a:r>
            <a:endParaRPr lang="en-US" sz="1600" b="1" dirty="0"/>
          </a:p>
        </p:txBody>
      </p:sp>
      <p:sp>
        <p:nvSpPr>
          <p:cNvPr id="7" name="Pentagon 6"/>
          <p:cNvSpPr/>
          <p:nvPr/>
        </p:nvSpPr>
        <p:spPr>
          <a:xfrm>
            <a:off x="0" y="40243"/>
            <a:ext cx="3891516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d-ID" sz="3200" b="1" dirty="0"/>
              <a:t>Mahasiswa Asing</a:t>
            </a:r>
            <a:endParaRPr lang="en-US" sz="3200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687616"/>
              </p:ext>
            </p:extLst>
          </p:nvPr>
        </p:nvGraphicFramePr>
        <p:xfrm>
          <a:off x="86863" y="1684314"/>
          <a:ext cx="8582250" cy="3345126"/>
        </p:xfrm>
        <a:graphic>
          <a:graphicData uri="http://schemas.openxmlformats.org/drawingml/2006/table">
            <a:tbl>
              <a:tblPr firstRow="1" firstCol="1" bandRow="1"/>
              <a:tblGrid>
                <a:gridCol w="724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09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41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4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50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50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50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68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68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507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2507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9334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Mahasiswa Aktif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Mahasiswa Asing Penuh Waktu (Full-time)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Mahasiswa Asing Paruh Waktu (Part-time)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04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92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D9D9D9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1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1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145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...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145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i-FI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7270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156739" y="3015526"/>
            <a:ext cx="4394643" cy="79092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rgbClr val="FFFF00"/>
                </a:solidFill>
              </a:rPr>
              <a:t>Sumber Daya Manusia</a:t>
            </a:r>
            <a:endParaRPr lang="en-US" sz="28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7" name="Oval 26"/>
          <p:cNvSpPr/>
          <p:nvPr/>
        </p:nvSpPr>
        <p:spPr>
          <a:xfrm>
            <a:off x="3485323" y="3178991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1366342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673611"/>
            <a:ext cx="8705850" cy="695578"/>
          </a:xfrm>
        </p:spPr>
        <p:txBody>
          <a:bodyPr>
            <a:noAutofit/>
          </a:bodyPr>
          <a:lstStyle/>
          <a:p>
            <a:r>
              <a:rPr lang="en-US" sz="2000" b="1" dirty="0" err="1">
                <a:latin typeface="+mn-lt"/>
              </a:rPr>
              <a:t>Tabel</a:t>
            </a:r>
            <a:r>
              <a:rPr lang="en-US" sz="2000" b="1" dirty="0">
                <a:latin typeface="+mn-lt"/>
              </a:rPr>
              <a:t> 3.a.1) </a:t>
            </a:r>
            <a:r>
              <a:rPr lang="en-US" sz="2000" b="1" dirty="0" err="1">
                <a:latin typeface="+mn-lt"/>
              </a:rPr>
              <a:t>Dosen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Tetap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Perguruan</a:t>
            </a:r>
            <a:r>
              <a:rPr lang="en-US" sz="2000" b="1" dirty="0">
                <a:latin typeface="+mn-lt"/>
              </a:rPr>
              <a:t> Tinggi yang </a:t>
            </a:r>
            <a:r>
              <a:rPr lang="en-US" sz="2000" b="1" dirty="0" err="1">
                <a:latin typeface="+mn-lt"/>
              </a:rPr>
              <a:t>ditugaskan</a:t>
            </a:r>
            <a:r>
              <a:rPr lang="en-US" sz="2000" b="1" dirty="0">
                <a:latin typeface="+mn-lt"/>
              </a:rPr>
              <a:t> di Program </a:t>
            </a:r>
            <a:r>
              <a:rPr lang="en-US" sz="2000" b="1" dirty="0" err="1">
                <a:latin typeface="+mn-lt"/>
              </a:rPr>
              <a:t>Studi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>
                <a:latin typeface="+mn-lt"/>
              </a:rPr>
              <a:t>yang Diakreditasi</a:t>
            </a:r>
            <a:endParaRPr lang="en-US" sz="20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76768" y="5780782"/>
            <a:ext cx="87058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Keterangan</a:t>
            </a:r>
            <a:r>
              <a:rPr lang="en-US" sz="1400" b="1" dirty="0"/>
              <a:t>:</a:t>
            </a:r>
          </a:p>
          <a:p>
            <a:r>
              <a:rPr lang="id-ID" sz="1400" b="1" dirty="0"/>
              <a:t>NDT = Jumlah </a:t>
            </a:r>
            <a:r>
              <a:rPr lang="id-ID" sz="1400" b="1" dirty="0">
                <a:solidFill>
                  <a:srgbClr val="FF0000"/>
                </a:solidFill>
              </a:rPr>
              <a:t>Dosen Tetap Perguruan Tinggi yang ditugaskan sebagai pengampu mata kuliah di </a:t>
            </a:r>
            <a:r>
              <a:rPr lang="en-US" sz="1400" b="1" dirty="0">
                <a:solidFill>
                  <a:srgbClr val="FF0000"/>
                </a:solidFill>
              </a:rPr>
              <a:t> PS</a:t>
            </a:r>
            <a:r>
              <a:rPr lang="id-ID" sz="1400" b="1" dirty="0">
                <a:solidFill>
                  <a:srgbClr val="FF0000"/>
                </a:solidFill>
              </a:rPr>
              <a:t> yang Diakreditasi</a:t>
            </a:r>
            <a:r>
              <a:rPr lang="id-ID" sz="1400" b="1" dirty="0"/>
              <a:t>. NDTPS = Jumlah Dosen Tetap Perguruan Tinggi yang ditugaskan </a:t>
            </a:r>
            <a:r>
              <a:rPr lang="id-ID" sz="1400" b="1" dirty="0">
                <a:solidFill>
                  <a:srgbClr val="FF0000"/>
                </a:solidFill>
              </a:rPr>
              <a:t>mata kuliah dengan bidang keahlian yang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id-ID" sz="1400" b="1" dirty="0">
                <a:solidFill>
                  <a:srgbClr val="FF0000"/>
                </a:solidFill>
              </a:rPr>
              <a:t>sesuai dengan kompetensi inti </a:t>
            </a:r>
            <a:r>
              <a:rPr lang="id-ID" sz="1400" b="1" dirty="0"/>
              <a:t>Program Studi yang Diakreditasi. </a:t>
            </a:r>
            <a:endParaRPr lang="en-US" sz="1400" b="1" dirty="0"/>
          </a:p>
        </p:txBody>
      </p:sp>
      <p:sp>
        <p:nvSpPr>
          <p:cNvPr id="7" name="Pentagon 6"/>
          <p:cNvSpPr/>
          <p:nvPr/>
        </p:nvSpPr>
        <p:spPr>
          <a:xfrm>
            <a:off x="0" y="40243"/>
            <a:ext cx="3238500" cy="633368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Profil Dosen</a:t>
            </a:r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822136"/>
              </p:ext>
            </p:extLst>
          </p:nvPr>
        </p:nvGraphicFramePr>
        <p:xfrm>
          <a:off x="86265" y="1348500"/>
          <a:ext cx="8896353" cy="4153160"/>
        </p:xfrm>
        <a:graphic>
          <a:graphicData uri="http://schemas.openxmlformats.org/drawingml/2006/table">
            <a:tbl>
              <a:tblPr firstRow="1" firstCol="1" bandRow="1"/>
              <a:tblGrid>
                <a:gridCol w="3763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7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34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38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689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12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127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737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527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7863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71168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87116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1261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NIDN</a:t>
                      </a: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Pendidikan Pasca </a:t>
                      </a:r>
                    </a:p>
                    <a:p>
                      <a:r>
                        <a:rPr lang="id-ID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Sarjana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Bidang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Keahlian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d-ID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Kesesuaian</a:t>
                      </a:r>
                    </a:p>
                    <a:p>
                      <a:r>
                        <a:rPr lang="id-ID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k</a:t>
                      </a:r>
                      <a:r>
                        <a:rPr lang="id-ID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ompetensi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Inti PS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200" b="1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2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id-ID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Jabatan</a:t>
                      </a: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akademik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Sertifikat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Pendidik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Profesional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4)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Sertifikat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Kompetensi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Profesi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Industri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5)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MK</a:t>
                      </a:r>
                      <a:r>
                        <a:rPr lang="en-US" sz="1200" b="1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200" b="1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dianmpu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Diakreditasi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6)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Keseuaian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bidang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keahlian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MK yang </a:t>
                      </a:r>
                      <a:r>
                        <a:rPr lang="en-US" sz="12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diampu</a:t>
                      </a: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7)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MK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yg</a:t>
                      </a: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diampu</a:t>
                      </a: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pada</a:t>
                      </a: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PS lain </a:t>
                      </a:r>
                      <a:r>
                        <a:rPr lang="en-US" sz="12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lang="en-US" sz="12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3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34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153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∑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NDT = 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NDTPS = </a:t>
                      </a: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678" marR="6367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26756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78" y="787911"/>
            <a:ext cx="8370971" cy="673926"/>
          </a:xfrm>
        </p:spPr>
        <p:txBody>
          <a:bodyPr>
            <a:noAutofit/>
          </a:bodyPr>
          <a:lstStyle/>
          <a:p>
            <a:r>
              <a:rPr lang="en-US" sz="2000" b="1" dirty="0" err="1">
                <a:latin typeface="+mn-lt"/>
              </a:rPr>
              <a:t>Keterangan</a:t>
            </a:r>
            <a:r>
              <a:rPr lang="en-US" sz="2000" b="1" dirty="0">
                <a:latin typeface="+mn-lt"/>
              </a:rPr>
              <a:t> 3.a.1) </a:t>
            </a:r>
            <a:r>
              <a:rPr lang="en-US" sz="2000" b="1" dirty="0" err="1">
                <a:latin typeface="+mn-lt"/>
              </a:rPr>
              <a:t>Dosen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Tetap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Perguruan</a:t>
            </a:r>
            <a:r>
              <a:rPr lang="en-US" sz="2000" b="1" dirty="0">
                <a:latin typeface="+mn-lt"/>
              </a:rPr>
              <a:t> Tinggi yang </a:t>
            </a:r>
            <a:r>
              <a:rPr lang="en-US" sz="2000" b="1" dirty="0" err="1">
                <a:latin typeface="+mn-lt"/>
              </a:rPr>
              <a:t>ditugaskan</a:t>
            </a:r>
            <a:r>
              <a:rPr lang="en-US" sz="2000" b="1" dirty="0">
                <a:latin typeface="+mn-lt"/>
              </a:rPr>
              <a:t> di Program </a:t>
            </a:r>
            <a:r>
              <a:rPr lang="en-US" sz="2000" b="1" dirty="0" err="1">
                <a:latin typeface="+mn-lt"/>
              </a:rPr>
              <a:t>Studi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>
                <a:latin typeface="+mn-lt"/>
              </a:rPr>
              <a:t>yang Diakreditasi </a:t>
            </a:r>
            <a:r>
              <a:rPr lang="en-US" sz="2000" b="1" dirty="0">
                <a:latin typeface="+mn-lt"/>
              </a:rPr>
              <a:t>(</a:t>
            </a:r>
            <a:r>
              <a:rPr lang="en-US" sz="2000" b="1" dirty="0" err="1">
                <a:latin typeface="+mn-lt"/>
              </a:rPr>
              <a:t>lanjutan</a:t>
            </a:r>
            <a:r>
              <a:rPr lang="en-US" sz="2000" b="1" dirty="0">
                <a:latin typeface="+mn-lt"/>
              </a:rPr>
              <a:t>)</a:t>
            </a:r>
            <a:endParaRPr lang="id-ID" sz="20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673225"/>
            <a:ext cx="80391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baseline="30000" dirty="0"/>
              <a:t>1)</a:t>
            </a:r>
            <a:r>
              <a:rPr lang="en-US" sz="2000" b="1" dirty="0"/>
              <a:t> </a:t>
            </a:r>
            <a:r>
              <a:rPr lang="id-ID" sz="2000" b="1" dirty="0"/>
              <a:t>Diisi dengan jenis program (Magister/Magister Terapan/Doktor/Doktor Terapan) dan nama Program Studi pada pendidikan pascasarjana yang pernah diikuti. </a:t>
            </a:r>
            <a:endParaRPr lang="en-US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baseline="30000" dirty="0"/>
              <a:t>2)</a:t>
            </a:r>
            <a:r>
              <a:rPr lang="en-US" sz="2000" b="1" dirty="0"/>
              <a:t> </a:t>
            </a:r>
            <a:r>
              <a:rPr lang="id-ID" sz="2000" b="1" dirty="0"/>
              <a:t>Diisi dengan bidang keahlian sesuai pendidikan pasca sarjana yang relevan dengan mata kuliah yang diampu</a:t>
            </a:r>
            <a:endParaRPr lang="en-US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baseline="30000" dirty="0"/>
              <a:t>3)</a:t>
            </a:r>
            <a:r>
              <a:rPr lang="en-US" sz="2000" b="1" dirty="0"/>
              <a:t> </a:t>
            </a:r>
            <a:r>
              <a:rPr lang="id-ID" sz="2000" b="1" dirty="0"/>
              <a:t>Diisi dengan tanda centang V jika bidang keahlian sesuai dengan kompetensi inti Program Studi yang Diakreditasi</a:t>
            </a:r>
            <a:endParaRPr lang="en-US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baseline="30000" dirty="0"/>
              <a:t>4)</a:t>
            </a:r>
            <a:r>
              <a:rPr lang="en-US" sz="2000" b="1" dirty="0"/>
              <a:t> </a:t>
            </a:r>
            <a:r>
              <a:rPr lang="id-ID" sz="2000" b="1" dirty="0"/>
              <a:t>Diisi dengan nomor Sertifikat Pendidik Profesional.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baseline="30000" dirty="0"/>
              <a:t>5)</a:t>
            </a:r>
            <a:r>
              <a:rPr lang="en-US" sz="2000" b="1" dirty="0"/>
              <a:t> </a:t>
            </a:r>
            <a:r>
              <a:rPr lang="id-ID" sz="2000" b="1" dirty="0">
                <a:solidFill>
                  <a:srgbClr val="FF0000"/>
                </a:solidFill>
              </a:rPr>
              <a:t>Diisi dengan bidang sertifikasi dan lembaga penerbit sertifikat. </a:t>
            </a:r>
            <a:r>
              <a:rPr lang="id-ID" sz="2000" b="1" u="sng" dirty="0">
                <a:solidFill>
                  <a:srgbClr val="FF0000"/>
                </a:solidFill>
              </a:rPr>
              <a:t>Data ini diisi oleh pengusul dari Program Studi pada program</a:t>
            </a:r>
            <a:r>
              <a:rPr lang="en-US" sz="2000" b="1" u="sng" dirty="0">
                <a:solidFill>
                  <a:srgbClr val="FF0000"/>
                </a:solidFill>
              </a:rPr>
              <a:t> </a:t>
            </a:r>
            <a:r>
              <a:rPr lang="id-ID" sz="2000" b="1" u="sng" dirty="0">
                <a:solidFill>
                  <a:srgbClr val="FF0000"/>
                </a:solidFill>
              </a:rPr>
              <a:t>vokasi/profesi.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baseline="30000" dirty="0"/>
              <a:t>6)</a:t>
            </a:r>
            <a:r>
              <a:rPr lang="en-US" sz="2000" b="1" dirty="0"/>
              <a:t> </a:t>
            </a:r>
            <a:r>
              <a:rPr lang="id-ID" sz="2000" b="1" dirty="0"/>
              <a:t>Diisi dengan nama mata kuliah yang diampu pada Program Studi </a:t>
            </a:r>
            <a:r>
              <a:rPr lang="id-ID" sz="2000" b="1"/>
              <a:t>yang </a:t>
            </a:r>
            <a:r>
              <a:rPr lang="en-US" sz="2000" b="1"/>
              <a:t>d</a:t>
            </a:r>
            <a:r>
              <a:rPr lang="id-ID" sz="2000" b="1"/>
              <a:t>iakreditasi </a:t>
            </a:r>
            <a:r>
              <a:rPr lang="id-ID" sz="2000" b="1" dirty="0"/>
              <a:t>pada saat </a:t>
            </a:r>
            <a:r>
              <a:rPr lang="id-ID" sz="2000" b="1" dirty="0">
                <a:solidFill>
                  <a:srgbClr val="FF0000"/>
                </a:solidFill>
              </a:rPr>
              <a:t>TS-2 s.d. TS</a:t>
            </a:r>
            <a:r>
              <a:rPr lang="id-ID" sz="2000" b="1" dirty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baseline="30000" dirty="0"/>
              <a:t>7)</a:t>
            </a:r>
            <a:r>
              <a:rPr lang="en-US" sz="2000" b="1" dirty="0"/>
              <a:t> </a:t>
            </a:r>
            <a:r>
              <a:rPr lang="id-ID" sz="2000" b="1" dirty="0"/>
              <a:t>Diisi dengan tanda centang V jika bidang keahlian sesuai dengan mata kuliah yang diampu.</a:t>
            </a:r>
            <a:endParaRPr lang="en-US" sz="2000" b="1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baseline="30000" dirty="0"/>
              <a:t>8)</a:t>
            </a:r>
            <a:r>
              <a:rPr lang="en-US" sz="2000" b="1" dirty="0"/>
              <a:t> </a:t>
            </a:r>
            <a:r>
              <a:rPr lang="id-ID" sz="2000" b="1" dirty="0"/>
              <a:t>Diisi dengan nama mata kuliah yang diampu oleh DTPS diluar Program Studi lain pada saat TS-2 s.d. TS.</a:t>
            </a:r>
          </a:p>
        </p:txBody>
      </p:sp>
      <p:sp>
        <p:nvSpPr>
          <p:cNvPr id="4" name="Pentagon 3"/>
          <p:cNvSpPr/>
          <p:nvPr/>
        </p:nvSpPr>
        <p:spPr>
          <a:xfrm>
            <a:off x="0" y="97393"/>
            <a:ext cx="3238500" cy="633368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Profil Dosen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2733058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764514"/>
            <a:ext cx="8705850" cy="990685"/>
          </a:xfrm>
        </p:spPr>
        <p:txBody>
          <a:bodyPr>
            <a:noAutofit/>
          </a:bodyPr>
          <a:lstStyle/>
          <a:p>
            <a:r>
              <a:rPr lang="en-US" sz="1800" dirty="0" err="1"/>
              <a:t>Tuliskan</a:t>
            </a:r>
            <a:r>
              <a:rPr lang="en-US" sz="1800" dirty="0"/>
              <a:t> DTPS yang </a:t>
            </a:r>
            <a:r>
              <a:rPr lang="en-US" sz="1800" dirty="0" err="1"/>
              <a:t>ditugaskan</a:t>
            </a:r>
            <a:r>
              <a:rPr lang="en-US" sz="1800" dirty="0"/>
              <a:t> </a:t>
            </a:r>
            <a:r>
              <a:rPr lang="en-US" sz="1800" dirty="0" err="1"/>
              <a:t>sebagai</a:t>
            </a:r>
            <a:r>
              <a:rPr lang="en-US" sz="1800" dirty="0"/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pembimbing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utama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tugas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akhir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mahasiswa</a:t>
            </a:r>
            <a:r>
              <a:rPr lang="en-US" sz="1800" b="1" dirty="0">
                <a:solidFill>
                  <a:srgbClr val="FF0000"/>
                </a:solidFill>
              </a:rPr>
              <a:t> (</a:t>
            </a:r>
            <a:r>
              <a:rPr lang="en-US" sz="1800" b="1" dirty="0" err="1">
                <a:solidFill>
                  <a:srgbClr val="FF0000"/>
                </a:solidFill>
              </a:rPr>
              <a:t>Laporan</a:t>
            </a:r>
            <a:r>
              <a:rPr lang="en-US" sz="1800" b="1" dirty="0">
                <a:solidFill>
                  <a:srgbClr val="FF0000"/>
                </a:solidFill>
              </a:rPr>
              <a:t> </a:t>
            </a:r>
            <a:r>
              <a:rPr lang="en-US" sz="1800" b="1" dirty="0" err="1">
                <a:solidFill>
                  <a:srgbClr val="FF0000"/>
                </a:solidFill>
              </a:rPr>
              <a:t>Akhir</a:t>
            </a:r>
            <a:r>
              <a:rPr lang="en-US" sz="1800" b="1" dirty="0">
                <a:solidFill>
                  <a:srgbClr val="FF0000"/>
                </a:solidFill>
              </a:rPr>
              <a:t>/</a:t>
            </a:r>
            <a:r>
              <a:rPr lang="en-US" sz="1800" b="1" dirty="0" err="1">
                <a:solidFill>
                  <a:srgbClr val="FF0000"/>
                </a:solidFill>
              </a:rPr>
              <a:t>Skripsi</a:t>
            </a:r>
            <a:r>
              <a:rPr lang="en-US" sz="1800" b="1" dirty="0">
                <a:solidFill>
                  <a:srgbClr val="FF0000"/>
                </a:solidFill>
              </a:rPr>
              <a:t>//</a:t>
            </a:r>
            <a:r>
              <a:rPr lang="en-US" sz="1800" b="1" dirty="0" err="1">
                <a:solidFill>
                  <a:srgbClr val="FF0000"/>
                </a:solidFill>
              </a:rPr>
              <a:t>Tesis</a:t>
            </a:r>
            <a:r>
              <a:rPr lang="en-US" sz="1800" b="1" dirty="0">
                <a:solidFill>
                  <a:srgbClr val="FF0000"/>
                </a:solidFill>
              </a:rPr>
              <a:t>/</a:t>
            </a:r>
            <a:r>
              <a:rPr lang="en-US" sz="1800" b="1" dirty="0" err="1">
                <a:solidFill>
                  <a:srgbClr val="FF0000"/>
                </a:solidFill>
              </a:rPr>
              <a:t>Disertasi</a:t>
            </a:r>
            <a:r>
              <a:rPr lang="en-US" sz="1800" b="1" dirty="0">
                <a:solidFill>
                  <a:srgbClr val="FF0000"/>
                </a:solidFill>
              </a:rPr>
              <a:t>) </a:t>
            </a:r>
            <a:r>
              <a:rPr lang="en-US" sz="1800" baseline="30000" dirty="0"/>
              <a:t>1)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3 </a:t>
            </a:r>
            <a:r>
              <a:rPr lang="en-US" sz="1800" dirty="0" err="1"/>
              <a:t>tahun</a:t>
            </a:r>
            <a:r>
              <a:rPr lang="en-US" sz="1800" dirty="0"/>
              <a:t> </a:t>
            </a:r>
            <a:r>
              <a:rPr lang="en-US" sz="1800" dirty="0" err="1"/>
              <a:t>terakhir</a:t>
            </a:r>
            <a:r>
              <a:rPr lang="en-US" sz="1800" dirty="0"/>
              <a:t>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mengikuti</a:t>
            </a:r>
            <a:r>
              <a:rPr lang="en-US" sz="1800" dirty="0"/>
              <a:t> format </a:t>
            </a:r>
            <a:r>
              <a:rPr lang="en-US" sz="1800" dirty="0" err="1"/>
              <a:t>berikut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. </a:t>
            </a:r>
            <a:br>
              <a:rPr lang="en-US" sz="2000" b="1" dirty="0">
                <a:latin typeface="+mn-lt"/>
              </a:rPr>
            </a:br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3.a.2 </a:t>
            </a:r>
            <a:r>
              <a:rPr lang="en-US" sz="2400" b="1" dirty="0" err="1">
                <a:latin typeface="+mn-lt"/>
              </a:rPr>
              <a:t>Dosen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Pembimbing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Tugas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Akhir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7486" y="5130848"/>
            <a:ext cx="8705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Keterangan</a:t>
            </a:r>
            <a:r>
              <a:rPr lang="en-US" sz="1600" b="1" dirty="0"/>
              <a:t>:</a:t>
            </a:r>
          </a:p>
          <a:p>
            <a:r>
              <a:rPr lang="en-US" sz="1600" b="1" baseline="30000" dirty="0"/>
              <a:t>1)</a:t>
            </a:r>
            <a:r>
              <a:rPr lang="en-US" sz="1600" b="1" dirty="0"/>
              <a:t> </a:t>
            </a:r>
            <a:r>
              <a:rPr lang="id-ID" sz="1600" b="1" dirty="0"/>
              <a:t>Penugasan sebagai pembimbing tugas akhir mahasiswa dibuktikan dengan surat</a:t>
            </a:r>
          </a:p>
          <a:p>
            <a:r>
              <a:rPr lang="sv-SE" sz="1600" b="1" dirty="0"/>
              <a:t>penugasan yang diterbitkan oleh UPPS</a:t>
            </a:r>
            <a:endParaRPr lang="en-US" sz="1600" b="1" dirty="0"/>
          </a:p>
          <a:p>
            <a:r>
              <a:rPr lang="en-US" sz="1600" b="1" baseline="30000" dirty="0"/>
              <a:t>2)</a:t>
            </a:r>
            <a:r>
              <a:rPr lang="en-US" sz="1600" b="1" dirty="0"/>
              <a:t> </a:t>
            </a:r>
            <a:r>
              <a:rPr lang="en-US" sz="1600" b="1" dirty="0" err="1"/>
              <a:t>Diisi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nama</a:t>
            </a:r>
            <a:r>
              <a:rPr lang="en-US" sz="1600" b="1" dirty="0"/>
              <a:t> </a:t>
            </a:r>
            <a:r>
              <a:rPr lang="en-US" sz="1600" b="1" dirty="0" err="1"/>
              <a:t>dosen</a:t>
            </a:r>
            <a:r>
              <a:rPr lang="en-US" sz="1600" b="1" dirty="0"/>
              <a:t> yang </a:t>
            </a:r>
            <a:r>
              <a:rPr lang="en-US" sz="1600" b="1" dirty="0" err="1"/>
              <a:t>menjadi</a:t>
            </a:r>
            <a:r>
              <a:rPr lang="en-US" sz="1600" b="1" dirty="0"/>
              <a:t> </a:t>
            </a:r>
            <a:r>
              <a:rPr lang="en-US" sz="1600" b="1" dirty="0" err="1"/>
              <a:t>pembimbing</a:t>
            </a:r>
            <a:r>
              <a:rPr lang="en-US" sz="1600" b="1" dirty="0"/>
              <a:t> </a:t>
            </a:r>
            <a:r>
              <a:rPr lang="en-US" sz="1600" b="1" dirty="0" err="1"/>
              <a:t>utama</a:t>
            </a:r>
            <a:r>
              <a:rPr lang="en-US" sz="1600" b="1" dirty="0"/>
              <a:t>.</a:t>
            </a:r>
          </a:p>
          <a:p>
            <a:r>
              <a:rPr lang="en-US" sz="1600" b="1" baseline="30000" dirty="0"/>
              <a:t>3)</a:t>
            </a:r>
            <a:r>
              <a:rPr lang="en-US" sz="1600" b="1" dirty="0"/>
              <a:t> </a:t>
            </a:r>
            <a:r>
              <a:rPr lang="id-ID" sz="1600" b="1" dirty="0"/>
              <a:t>Diisi dengan data jumlah mahasiswa yang dibimbing pada Program Studi yan</a:t>
            </a:r>
            <a:r>
              <a:rPr lang="en-US" sz="1600" b="1" dirty="0"/>
              <a:t>g </a:t>
            </a:r>
            <a:r>
              <a:rPr lang="id-ID" sz="1600" b="1" dirty="0"/>
              <a:t>Diakreditasi.</a:t>
            </a:r>
            <a:endParaRPr lang="en-US" sz="1600" b="1" dirty="0"/>
          </a:p>
          <a:p>
            <a:r>
              <a:rPr lang="en-US" sz="1600" b="1" baseline="30000" dirty="0"/>
              <a:t>4</a:t>
            </a:r>
            <a:r>
              <a:rPr lang="en-US" sz="1600" b="1" dirty="0"/>
              <a:t>) </a:t>
            </a:r>
            <a:r>
              <a:rPr lang="id-ID" sz="1600" b="1" dirty="0"/>
              <a:t>Diisi dengan data jumlah mahasiswa yang dibimbing pada </a:t>
            </a:r>
            <a:r>
              <a:rPr lang="id-ID" sz="1600" b="1"/>
              <a:t>Program </a:t>
            </a:r>
            <a:r>
              <a:rPr lang="en-US" sz="1600" b="1"/>
              <a:t>yang sama </a:t>
            </a:r>
            <a:r>
              <a:rPr lang="id-ID" sz="1600" b="1"/>
              <a:t>di </a:t>
            </a:r>
            <a:r>
              <a:rPr lang="id-ID" sz="1600" b="1" dirty="0"/>
              <a:t>Perguruan</a:t>
            </a:r>
            <a:r>
              <a:rPr lang="en-US" sz="1600" b="1" dirty="0"/>
              <a:t> </a:t>
            </a:r>
            <a:r>
              <a:rPr lang="id-ID" sz="1600" b="1" dirty="0"/>
              <a:t>Tinggi.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Profil Dosen</a:t>
            </a:r>
            <a:endParaRPr lang="en-US" sz="28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8878412"/>
              </p:ext>
            </p:extLst>
          </p:nvPr>
        </p:nvGraphicFramePr>
        <p:xfrm>
          <a:off x="190501" y="1892624"/>
          <a:ext cx="8705852" cy="3210421"/>
        </p:xfrm>
        <a:graphic>
          <a:graphicData uri="http://schemas.openxmlformats.org/drawingml/2006/table">
            <a:tbl>
              <a:tblPr firstRow="1" firstCol="1" bandRow="1"/>
              <a:tblGrid>
                <a:gridCol w="6626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47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33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3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331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331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331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331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98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418721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5796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Dosen </a:t>
                      </a:r>
                      <a:r>
                        <a:rPr lang="en-US" sz="1400" b="1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Mahasiswa yang Dibimbing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Rata-rata Jumlah Bimbingan/ Tahun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Rata-rata Jumlah Bimbingan di seluruh Program/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1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pada PS yang Diakreditasi </a:t>
                      </a:r>
                      <a:r>
                        <a:rPr lang="en-US" sz="1400" b="1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pada PS Lain pada Program yang sama di PT </a:t>
                      </a:r>
                      <a:r>
                        <a:rPr lang="en-US" sz="1400" b="1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4)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9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63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79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aseline="30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5289" marR="6528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84873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62" y="680697"/>
            <a:ext cx="8886158" cy="657816"/>
          </a:xfrm>
        </p:spPr>
        <p:txBody>
          <a:bodyPr>
            <a:noAutofit/>
          </a:bodyPr>
          <a:lstStyle/>
          <a:p>
            <a:r>
              <a:rPr lang="en-US" sz="2000" b="1" dirty="0" err="1"/>
              <a:t>Tabel</a:t>
            </a:r>
            <a:r>
              <a:rPr lang="en-US" sz="2000" b="1" dirty="0"/>
              <a:t> 3.a.3) </a:t>
            </a:r>
            <a:r>
              <a:rPr lang="en-US" sz="2000" b="1" dirty="0" err="1"/>
              <a:t>Ekuivalen</a:t>
            </a:r>
            <a:r>
              <a:rPr lang="en-US" sz="2000" b="1" dirty="0"/>
              <a:t> </a:t>
            </a:r>
            <a:r>
              <a:rPr lang="en-US" sz="2000" b="1" dirty="0" err="1"/>
              <a:t>Waktu</a:t>
            </a:r>
            <a:r>
              <a:rPr lang="en-US" sz="2000" b="1" dirty="0"/>
              <a:t> </a:t>
            </a:r>
            <a:r>
              <a:rPr lang="en-US" sz="2000" b="1" dirty="0" err="1"/>
              <a:t>Mengajar</a:t>
            </a:r>
            <a:r>
              <a:rPr lang="en-US" sz="2000" b="1" dirty="0"/>
              <a:t> </a:t>
            </a:r>
            <a:r>
              <a:rPr lang="en-US" sz="2000" b="1" dirty="0" err="1"/>
              <a:t>Penuh</a:t>
            </a:r>
            <a:r>
              <a:rPr lang="en-US" sz="2000" b="1" dirty="0"/>
              <a:t> (</a:t>
            </a:r>
            <a:r>
              <a:rPr lang="id-ID" sz="2000" b="1" dirty="0"/>
              <a:t>S</a:t>
            </a:r>
            <a:r>
              <a:rPr lang="en-US" sz="2000" b="1" dirty="0"/>
              <a:t>WMP) </a:t>
            </a:r>
            <a:r>
              <a:rPr lang="en-US" sz="2000" b="1" dirty="0" err="1"/>
              <a:t>Dosen</a:t>
            </a:r>
            <a:r>
              <a:rPr lang="en-US" sz="2000" b="1" dirty="0"/>
              <a:t> </a:t>
            </a:r>
            <a:r>
              <a:rPr lang="en-US" sz="2000" b="1" dirty="0" err="1"/>
              <a:t>Tetap</a:t>
            </a:r>
            <a:r>
              <a:rPr lang="en-US" sz="2000" b="1" dirty="0"/>
              <a:t> </a:t>
            </a:r>
            <a:r>
              <a:rPr lang="en-US" sz="2000" b="1" dirty="0" err="1"/>
              <a:t>Perguruan</a:t>
            </a:r>
            <a:r>
              <a:rPr lang="en-US" sz="2000" b="1" dirty="0"/>
              <a:t> Tinggi</a:t>
            </a:r>
            <a:endParaRPr lang="id-ID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7278249"/>
              </p:ext>
            </p:extLst>
          </p:nvPr>
        </p:nvGraphicFramePr>
        <p:xfrm>
          <a:off x="16042" y="1312281"/>
          <a:ext cx="9031705" cy="4831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2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700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98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25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85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25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835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614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7482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81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50231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487304">
                <a:tc rowSpan="3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Nama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Dosesn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 (DT)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DTPS </a:t>
                      </a:r>
                      <a:r>
                        <a:rPr lang="en-US" sz="1200" b="1" baseline="30000" dirty="0">
                          <a:solidFill>
                            <a:schemeClr val="tx1"/>
                          </a:solidFill>
                        </a:rPr>
                        <a:t>1)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Ekuivalen Waktu Mengajar Penuh (EWMP) pada saat TS dalam satuan kredit semester (sks) 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Jumlah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 (SKS)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Rata-rata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per semester (SKS)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170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Pendidikan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: </a:t>
                      </a:r>
                    </a:p>
                    <a:p>
                      <a:pPr algn="ctr"/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pembelajaran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pembimbingan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Penelitian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PkM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Tugas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tambahan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 lain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dan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atau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baseline="0" dirty="0" err="1">
                          <a:solidFill>
                            <a:schemeClr val="tx1"/>
                          </a:solidFill>
                        </a:rPr>
                        <a:t>penunjang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3784"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PS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yg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Diakreditasi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PS lain di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dalam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</a:rPr>
                        <a:t> PT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PS lain di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</a:rPr>
                        <a:t>luar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 PT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1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1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1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1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1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1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1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01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1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170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0170">
                <a:tc gridSpan="9"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Rata-rata DT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170">
                <a:tc gridSpan="9">
                  <a:txBody>
                    <a:bodyPr/>
                    <a:lstStyle/>
                    <a:p>
                      <a:pPr algn="r"/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Rata-rata DTPS</a:t>
                      </a:r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r"/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d-ID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id-ID" sz="1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5" name="Pentagon 4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 err="1"/>
              <a:t>Profil</a:t>
            </a:r>
            <a:r>
              <a:rPr lang="en-US" sz="2800" b="1" dirty="0"/>
              <a:t> </a:t>
            </a:r>
            <a:r>
              <a:rPr lang="en-US" sz="2800" b="1" dirty="0" err="1"/>
              <a:t>Dosen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74566" y="6118526"/>
            <a:ext cx="88399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/>
              <a:t>Keterangan</a:t>
            </a:r>
            <a:r>
              <a:rPr lang="en-US" sz="1400" b="1" dirty="0"/>
              <a:t>:</a:t>
            </a:r>
          </a:p>
          <a:p>
            <a:r>
              <a:rPr lang="en-US" sz="1400" b="1" baseline="30000" dirty="0"/>
              <a:t>1)  </a:t>
            </a:r>
            <a:r>
              <a:rPr lang="id-ID" sz="1400" b="1" dirty="0"/>
              <a:t>Diisi dengan tanda centang V untuk Dosen Tetap Perguruan Tinggi yang </a:t>
            </a:r>
            <a:r>
              <a:rPr lang="id-ID" sz="1400" b="1" dirty="0">
                <a:solidFill>
                  <a:srgbClr val="FF0000"/>
                </a:solidFill>
              </a:rPr>
              <a:t>ditugaskan sebagai pengampu mata kuliah dengan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id-ID" sz="1400" b="1" dirty="0">
                <a:solidFill>
                  <a:srgbClr val="FF0000"/>
                </a:solidFill>
              </a:rPr>
              <a:t>bidang keahlian yang sesuai dengan kompetensi inti Program Studi yang Diakreditasi</a:t>
            </a:r>
            <a:r>
              <a:rPr lang="id-ID" sz="14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5169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561" y="614235"/>
            <a:ext cx="8705850" cy="469110"/>
          </a:xfrm>
        </p:spPr>
        <p:txBody>
          <a:bodyPr>
            <a:noAutofit/>
          </a:bodyPr>
          <a:lstStyle/>
          <a:p>
            <a:r>
              <a:rPr lang="en-US" sz="2000" b="1" dirty="0" err="1">
                <a:latin typeface="+mn-lt"/>
              </a:rPr>
              <a:t>Tabel</a:t>
            </a:r>
            <a:r>
              <a:rPr lang="en-US" sz="2000" b="1" dirty="0">
                <a:latin typeface="+mn-lt"/>
              </a:rPr>
              <a:t> 3.a.4) </a:t>
            </a:r>
            <a:r>
              <a:rPr lang="en-US" sz="2000" b="1" dirty="0" err="1">
                <a:latin typeface="+mn-lt"/>
              </a:rPr>
              <a:t>Dosen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Tidak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Tetap</a:t>
            </a:r>
            <a:r>
              <a:rPr lang="en-US" sz="2000" b="1" dirty="0">
                <a:latin typeface="+mn-lt"/>
              </a:rPr>
              <a:t> yang </a:t>
            </a:r>
            <a:r>
              <a:rPr lang="en-US" sz="2000" b="1" dirty="0" err="1">
                <a:latin typeface="+mn-lt"/>
              </a:rPr>
              <a:t>ditugaskan</a:t>
            </a:r>
            <a:r>
              <a:rPr lang="en-US" sz="2000" b="1" dirty="0">
                <a:latin typeface="+mn-lt"/>
              </a:rPr>
              <a:t> di PS yang </a:t>
            </a:r>
            <a:r>
              <a:rPr lang="en-US" sz="2000" b="1" dirty="0" err="1">
                <a:latin typeface="+mn-lt"/>
              </a:rPr>
              <a:t>diakreditasi</a:t>
            </a:r>
            <a:endParaRPr lang="en-US" sz="20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336" y="5048884"/>
            <a:ext cx="88653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Keterangan</a:t>
            </a:r>
            <a:r>
              <a:rPr lang="en-US" sz="1400" dirty="0"/>
              <a:t>:</a:t>
            </a:r>
          </a:p>
          <a:p>
            <a:r>
              <a:rPr lang="id-ID" sz="1400" dirty="0"/>
              <a:t>NDTT = Jumlah Dosen Tidak Tetap yang ditugaskan sebagai pengampu mata kuliah di P</a:t>
            </a:r>
            <a:r>
              <a:rPr lang="en-US" sz="1400" dirty="0"/>
              <a:t>S</a:t>
            </a:r>
            <a:r>
              <a:rPr lang="id-ID" sz="1400" dirty="0"/>
              <a:t> yang Diakreditasi.</a:t>
            </a:r>
            <a:endParaRPr lang="en-US" sz="1400" baseline="30000" dirty="0"/>
          </a:p>
          <a:p>
            <a:r>
              <a:rPr lang="en-US" sz="1400" baseline="30000" dirty="0"/>
              <a:t>1)</a:t>
            </a:r>
            <a:r>
              <a:rPr lang="en-US" sz="1400" dirty="0"/>
              <a:t> </a:t>
            </a:r>
            <a:r>
              <a:rPr lang="id-ID" sz="1400" dirty="0"/>
              <a:t>Diisi dengan jenis program (magister/magister terapan/doktor/doktor terapan) dan nama </a:t>
            </a:r>
            <a:r>
              <a:rPr lang="en-US" sz="1400" dirty="0"/>
              <a:t>PS p</a:t>
            </a:r>
            <a:r>
              <a:rPr lang="id-ID" sz="1400" dirty="0"/>
              <a:t>ada pendidikan pasca</a:t>
            </a:r>
            <a:r>
              <a:rPr lang="en-US" sz="1400" dirty="0"/>
              <a:t> </a:t>
            </a:r>
            <a:r>
              <a:rPr lang="id-ID" sz="1400" dirty="0"/>
              <a:t>sarjana yang pernah diikuti. </a:t>
            </a:r>
            <a:endParaRPr lang="en-US" sz="1400" dirty="0"/>
          </a:p>
          <a:p>
            <a:r>
              <a:rPr lang="en-US" sz="1400" baseline="30000" dirty="0"/>
              <a:t>2)</a:t>
            </a:r>
            <a:r>
              <a:rPr lang="en-US" sz="1400" dirty="0"/>
              <a:t> </a:t>
            </a:r>
            <a:r>
              <a:rPr lang="id-ID" sz="1400" dirty="0"/>
              <a:t>Diisi dengan bidang keahlian sesuai pendidikan pasca sarjana yang relevan dengan mata kuliah yang diampu </a:t>
            </a:r>
            <a:endParaRPr lang="en-US" sz="1400" dirty="0"/>
          </a:p>
          <a:p>
            <a:r>
              <a:rPr lang="en-US" sz="1400" baseline="30000" dirty="0"/>
              <a:t>3)</a:t>
            </a:r>
            <a:r>
              <a:rPr lang="en-US" sz="1400" dirty="0"/>
              <a:t> </a:t>
            </a:r>
            <a:r>
              <a:rPr lang="en-US" sz="1400" dirty="0" err="1"/>
              <a:t>Diisi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nomor</a:t>
            </a:r>
            <a:r>
              <a:rPr lang="en-US" sz="1400" dirty="0"/>
              <a:t> </a:t>
            </a:r>
            <a:r>
              <a:rPr lang="en-US" sz="1400" dirty="0" err="1"/>
              <a:t>sertifikat</a:t>
            </a:r>
            <a:r>
              <a:rPr lang="en-US" sz="1400" dirty="0"/>
              <a:t> </a:t>
            </a:r>
            <a:r>
              <a:rPr lang="en-US" sz="1400" dirty="0" err="1"/>
              <a:t>pendidik</a:t>
            </a:r>
            <a:r>
              <a:rPr lang="en-US" sz="1400" dirty="0"/>
              <a:t> </a:t>
            </a:r>
            <a:r>
              <a:rPr lang="en-US" sz="1400" dirty="0" err="1"/>
              <a:t>profesional</a:t>
            </a:r>
            <a:r>
              <a:rPr lang="en-US" sz="1400" dirty="0"/>
              <a:t>. </a:t>
            </a:r>
          </a:p>
          <a:p>
            <a:r>
              <a:rPr lang="en-US" sz="1400" baseline="30000" dirty="0"/>
              <a:t>4)</a:t>
            </a:r>
            <a:r>
              <a:rPr lang="en-US" sz="1400" dirty="0"/>
              <a:t> </a:t>
            </a:r>
            <a:r>
              <a:rPr lang="en-US" sz="1400" dirty="0" err="1"/>
              <a:t>Diisi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nama</a:t>
            </a:r>
            <a:r>
              <a:rPr lang="en-US" sz="1400" dirty="0"/>
              <a:t> </a:t>
            </a:r>
            <a:r>
              <a:rPr lang="en-US" sz="1400" dirty="0" err="1"/>
              <a:t>mata</a:t>
            </a:r>
            <a:r>
              <a:rPr lang="en-US" sz="1400" dirty="0"/>
              <a:t> </a:t>
            </a:r>
            <a:r>
              <a:rPr lang="en-US" sz="1400" dirty="0" err="1"/>
              <a:t>kuliah</a:t>
            </a:r>
            <a:r>
              <a:rPr lang="en-US" sz="1400" dirty="0"/>
              <a:t> yang </a:t>
            </a:r>
            <a:r>
              <a:rPr lang="en-US" sz="1400" dirty="0" err="1"/>
              <a:t>diampu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Program </a:t>
            </a:r>
            <a:r>
              <a:rPr lang="en-US" sz="1400" dirty="0" err="1"/>
              <a:t>Studi</a:t>
            </a:r>
            <a:r>
              <a:rPr lang="en-US" sz="1400" dirty="0"/>
              <a:t> yang </a:t>
            </a:r>
            <a:r>
              <a:rPr lang="en-US" sz="1400" dirty="0" err="1"/>
              <a:t>diakreditasi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saat</a:t>
            </a:r>
            <a:r>
              <a:rPr lang="en-US" sz="1400" dirty="0"/>
              <a:t> TS-2 </a:t>
            </a:r>
            <a:r>
              <a:rPr lang="en-US" sz="1400" dirty="0" err="1"/>
              <a:t>s.d.</a:t>
            </a:r>
            <a:r>
              <a:rPr lang="en-US" sz="1400" dirty="0"/>
              <a:t> TS. </a:t>
            </a:r>
          </a:p>
          <a:p>
            <a:r>
              <a:rPr lang="en-US" sz="1400" baseline="30000" dirty="0"/>
              <a:t>5)</a:t>
            </a:r>
            <a:r>
              <a:rPr lang="en-US" sz="1400" dirty="0"/>
              <a:t> </a:t>
            </a:r>
            <a:r>
              <a:rPr lang="en-US" sz="1400" dirty="0" err="1"/>
              <a:t>Diisi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tanda</a:t>
            </a:r>
            <a:r>
              <a:rPr lang="en-US" sz="1400" dirty="0"/>
              <a:t> </a:t>
            </a:r>
            <a:r>
              <a:rPr lang="en-US" sz="1400" dirty="0" err="1"/>
              <a:t>centang</a:t>
            </a:r>
            <a:r>
              <a:rPr lang="en-US" sz="1400" dirty="0"/>
              <a:t> V </a:t>
            </a:r>
            <a:r>
              <a:rPr lang="en-US" sz="1400" dirty="0" err="1"/>
              <a:t>jika</a:t>
            </a:r>
            <a:r>
              <a:rPr lang="en-US" sz="1400" dirty="0"/>
              <a:t> </a:t>
            </a:r>
            <a:r>
              <a:rPr lang="en-US" sz="1400" dirty="0" err="1"/>
              <a:t>bidang</a:t>
            </a:r>
            <a:r>
              <a:rPr lang="en-US" sz="1400" dirty="0"/>
              <a:t> </a:t>
            </a:r>
            <a:r>
              <a:rPr lang="en-US" sz="1400" dirty="0" err="1"/>
              <a:t>keahlian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mata</a:t>
            </a:r>
            <a:r>
              <a:rPr lang="en-US" sz="1400" dirty="0"/>
              <a:t> </a:t>
            </a:r>
            <a:r>
              <a:rPr lang="en-US" sz="1400" dirty="0" err="1"/>
              <a:t>kuliah</a:t>
            </a:r>
            <a:r>
              <a:rPr lang="en-US" sz="1400" dirty="0"/>
              <a:t> yang </a:t>
            </a:r>
            <a:r>
              <a:rPr lang="en-US" sz="1400" dirty="0" err="1"/>
              <a:t>diampu</a:t>
            </a:r>
            <a:r>
              <a:rPr lang="en-US" sz="1400" dirty="0"/>
              <a:t>. 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43419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Profil Dosen</a:t>
            </a:r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040034"/>
              </p:ext>
            </p:extLst>
          </p:nvPr>
        </p:nvGraphicFramePr>
        <p:xfrm>
          <a:off x="137336" y="1028221"/>
          <a:ext cx="8305623" cy="4047084"/>
        </p:xfrm>
        <a:graphic>
          <a:graphicData uri="http://schemas.openxmlformats.org/drawingml/2006/table">
            <a:tbl>
              <a:tblPr firstRow="1" firstCol="1" bandRow="1"/>
              <a:tblGrid>
                <a:gridCol w="4521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64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3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534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6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959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66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148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257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5051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NIDN</a:t>
                      </a: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Pendidikan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Pasca Sarjana</a:t>
                      </a:r>
                      <a:r>
                        <a:rPr lang="en-US" sz="14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Bidang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Keahlian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Jabatan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Akademik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Sertifikat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Pendidik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Profesional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Mata Kuliah yang</a:t>
                      </a:r>
                    </a:p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Diampu pada PS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yang</a:t>
                      </a:r>
                    </a:p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Diakreditasi </a:t>
                      </a:r>
                      <a:r>
                        <a:rPr lang="en-US" sz="1400" b="1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Kesesuaian</a:t>
                      </a:r>
                    </a:p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Bidang</a:t>
                      </a:r>
                    </a:p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Keahlian</a:t>
                      </a:r>
                    </a:p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dengan</a:t>
                      </a:r>
                    </a:p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Mata Kuliah</a:t>
                      </a:r>
                    </a:p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yang</a:t>
                      </a:r>
                    </a:p>
                    <a:p>
                      <a:pPr algn="ctr"/>
                      <a:r>
                        <a:rPr lang="id-ID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Diampu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kern="12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id-ID" sz="1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75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82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200" b="1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1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0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∑</a:t>
                      </a: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NDTT = </a:t>
                      </a: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2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05" marR="6830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1612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630" y="722394"/>
            <a:ext cx="8705850" cy="575435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3.a.5 </a:t>
            </a:r>
            <a:r>
              <a:rPr lang="en-US" sz="2400" b="1" dirty="0" err="1">
                <a:latin typeface="+mn-lt"/>
              </a:rPr>
              <a:t>Dosen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Industri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Praktisi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4730" y="4478793"/>
            <a:ext cx="870585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FF0000"/>
                </a:solidFill>
              </a:rPr>
              <a:t>Diisi oleh pengusul dari Program Studi pada program vokasi/profesi.</a:t>
            </a:r>
          </a:p>
          <a:p>
            <a:r>
              <a:rPr lang="en-US" sz="1400" b="1" dirty="0" err="1">
                <a:solidFill>
                  <a:srgbClr val="FF0000"/>
                </a:solidFill>
              </a:rPr>
              <a:t>Dosen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industri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praktisi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direkrut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melalui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kerjasama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dengan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perusahaan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atau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industri</a:t>
            </a:r>
            <a:r>
              <a:rPr lang="en-US" sz="1400" b="1" dirty="0">
                <a:solidFill>
                  <a:srgbClr val="FF0000"/>
                </a:solidFill>
              </a:rPr>
              <a:t> yang </a:t>
            </a:r>
            <a:r>
              <a:rPr lang="en-US" sz="1400" b="1" dirty="0" err="1">
                <a:solidFill>
                  <a:srgbClr val="FF0000"/>
                </a:solidFill>
              </a:rPr>
              <a:t>relevan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dengan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bidang</a:t>
            </a:r>
            <a:r>
              <a:rPr lang="en-US" sz="1400" b="1" dirty="0">
                <a:solidFill>
                  <a:srgbClr val="FF0000"/>
                </a:solidFill>
              </a:rPr>
              <a:t> program </a:t>
            </a:r>
            <a:r>
              <a:rPr lang="en-US" sz="1400" b="1" dirty="0" err="1">
                <a:solidFill>
                  <a:srgbClr val="FF0000"/>
                </a:solidFill>
              </a:rPr>
              <a:t>studi</a:t>
            </a:r>
            <a:r>
              <a:rPr lang="en-US" sz="1400" b="1" dirty="0">
                <a:solidFill>
                  <a:srgbClr val="FF0000"/>
                </a:solidFill>
              </a:rPr>
              <a:t>. </a:t>
            </a:r>
          </a:p>
          <a:p>
            <a:r>
              <a:rPr lang="en-US" sz="1400" dirty="0" err="1"/>
              <a:t>Keterangan</a:t>
            </a:r>
            <a:r>
              <a:rPr lang="en-US" sz="1400" dirty="0"/>
              <a:t>: </a:t>
            </a:r>
          </a:p>
          <a:p>
            <a:r>
              <a:rPr lang="en-US" sz="1400" dirty="0"/>
              <a:t>1) NIDK = </a:t>
            </a:r>
            <a:r>
              <a:rPr lang="en-US" sz="1400" dirty="0" err="1"/>
              <a:t>Nomor</a:t>
            </a:r>
            <a:r>
              <a:rPr lang="en-US" sz="1400" dirty="0"/>
              <a:t> </a:t>
            </a:r>
            <a:r>
              <a:rPr lang="en-US" sz="1400" dirty="0" err="1"/>
              <a:t>Induk</a:t>
            </a:r>
            <a:r>
              <a:rPr lang="en-US" sz="1400" dirty="0"/>
              <a:t> </a:t>
            </a:r>
            <a:r>
              <a:rPr lang="en-US" sz="1400" dirty="0" err="1"/>
              <a:t>Dosen</a:t>
            </a:r>
            <a:r>
              <a:rPr lang="en-US" sz="1400" dirty="0"/>
              <a:t> </a:t>
            </a:r>
            <a:r>
              <a:rPr lang="en-US" sz="1400" dirty="0" err="1"/>
              <a:t>Khusus</a:t>
            </a:r>
            <a:r>
              <a:rPr lang="en-US" sz="1400" dirty="0"/>
              <a:t>. </a:t>
            </a:r>
          </a:p>
          <a:p>
            <a:r>
              <a:rPr lang="en-US" sz="1400" dirty="0"/>
              <a:t>2) </a:t>
            </a:r>
            <a:r>
              <a:rPr lang="en-US" sz="1400" dirty="0" err="1"/>
              <a:t>Diisi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nama</a:t>
            </a:r>
            <a:r>
              <a:rPr lang="en-US" sz="1400" dirty="0"/>
              <a:t> </a:t>
            </a:r>
            <a:r>
              <a:rPr lang="en-US" sz="1400" dirty="0" err="1"/>
              <a:t>perusahaan</a:t>
            </a:r>
            <a:r>
              <a:rPr lang="en-US" sz="1400" dirty="0"/>
              <a:t>/</a:t>
            </a:r>
            <a:r>
              <a:rPr lang="en-US" sz="1400" dirty="0" err="1"/>
              <a:t>industri</a:t>
            </a:r>
            <a:r>
              <a:rPr lang="en-US" sz="1400" dirty="0"/>
              <a:t> </a:t>
            </a:r>
            <a:r>
              <a:rPr lang="en-US" sz="1400" dirty="0" err="1"/>
              <a:t>darimana</a:t>
            </a:r>
            <a:r>
              <a:rPr lang="en-US" sz="1400" dirty="0"/>
              <a:t> </a:t>
            </a:r>
            <a:r>
              <a:rPr lang="en-US" sz="1400" dirty="0" err="1"/>
              <a:t>dosen</a:t>
            </a:r>
            <a:r>
              <a:rPr lang="en-US" sz="1400" dirty="0"/>
              <a:t> </a:t>
            </a:r>
            <a:r>
              <a:rPr lang="en-US" sz="1400" dirty="0" err="1"/>
              <a:t>industri</a:t>
            </a:r>
            <a:r>
              <a:rPr lang="en-US" sz="1400" dirty="0"/>
              <a:t>/</a:t>
            </a:r>
            <a:r>
              <a:rPr lang="en-US" sz="1400" dirty="0" err="1"/>
              <a:t>praktisi</a:t>
            </a:r>
            <a:r>
              <a:rPr lang="en-US" sz="1400" dirty="0"/>
              <a:t> </a:t>
            </a:r>
            <a:r>
              <a:rPr lang="en-US" sz="1400" dirty="0" err="1"/>
              <a:t>berasal</a:t>
            </a:r>
            <a:r>
              <a:rPr lang="en-US" sz="1400" dirty="0"/>
              <a:t>. </a:t>
            </a:r>
          </a:p>
          <a:p>
            <a:r>
              <a:rPr lang="en-US" sz="1400" dirty="0"/>
              <a:t>3) </a:t>
            </a:r>
            <a:r>
              <a:rPr lang="en-US" sz="1400" dirty="0" err="1"/>
              <a:t>Bidang</a:t>
            </a:r>
            <a:r>
              <a:rPr lang="en-US" sz="1400" dirty="0"/>
              <a:t> </a:t>
            </a:r>
            <a:r>
              <a:rPr lang="en-US" sz="1400" dirty="0" err="1"/>
              <a:t>keahlian</a:t>
            </a:r>
            <a:r>
              <a:rPr lang="en-US" sz="1400" dirty="0"/>
              <a:t> </a:t>
            </a:r>
            <a:r>
              <a:rPr lang="en-US" sz="1400" dirty="0" err="1"/>
              <a:t>sesuai</a:t>
            </a:r>
            <a:r>
              <a:rPr lang="en-US" sz="1400" dirty="0"/>
              <a:t> </a:t>
            </a:r>
            <a:r>
              <a:rPr lang="en-US" sz="1400" dirty="0" err="1"/>
              <a:t>pendidikan</a:t>
            </a:r>
            <a:r>
              <a:rPr lang="en-US" sz="1400" dirty="0"/>
              <a:t> </a:t>
            </a:r>
            <a:r>
              <a:rPr lang="en-US" sz="1400" dirty="0" err="1"/>
              <a:t>tertinggi</a:t>
            </a:r>
            <a:r>
              <a:rPr lang="en-US" sz="1400" dirty="0"/>
              <a:t>. </a:t>
            </a:r>
          </a:p>
          <a:p>
            <a:r>
              <a:rPr lang="en-US" sz="1400" dirty="0"/>
              <a:t>4) </a:t>
            </a:r>
            <a:r>
              <a:rPr lang="en-US" sz="1400" dirty="0" err="1"/>
              <a:t>Diisi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bidang</a:t>
            </a:r>
            <a:r>
              <a:rPr lang="en-US" sz="1400" dirty="0"/>
              <a:t> </a:t>
            </a:r>
            <a:r>
              <a:rPr lang="en-US" sz="1400" dirty="0" err="1"/>
              <a:t>sertifikasi</a:t>
            </a:r>
            <a:r>
              <a:rPr lang="en-US" sz="1400" dirty="0"/>
              <a:t> </a:t>
            </a:r>
            <a:r>
              <a:rPr lang="en-US" sz="1400" dirty="0" err="1"/>
              <a:t>dan</a:t>
            </a:r>
            <a:r>
              <a:rPr lang="en-US" sz="1400" dirty="0"/>
              <a:t> </a:t>
            </a:r>
            <a:r>
              <a:rPr lang="en-US" sz="1400" dirty="0" err="1"/>
              <a:t>lembaga</a:t>
            </a:r>
            <a:r>
              <a:rPr lang="en-US" sz="1400" dirty="0"/>
              <a:t> </a:t>
            </a:r>
            <a:r>
              <a:rPr lang="en-US" sz="1400" dirty="0" err="1"/>
              <a:t>penerbit</a:t>
            </a:r>
            <a:r>
              <a:rPr lang="en-US" sz="1400" dirty="0"/>
              <a:t> </a:t>
            </a:r>
            <a:r>
              <a:rPr lang="en-US" sz="1400" dirty="0" err="1"/>
              <a:t>sertifikat</a:t>
            </a:r>
            <a:r>
              <a:rPr lang="en-US" sz="1400" dirty="0"/>
              <a:t>. </a:t>
            </a:r>
          </a:p>
          <a:p>
            <a:r>
              <a:rPr lang="en-US" sz="1400" dirty="0"/>
              <a:t>5) </a:t>
            </a:r>
            <a:r>
              <a:rPr lang="en-US" sz="1400" dirty="0" err="1"/>
              <a:t>Diisi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nama</a:t>
            </a:r>
            <a:r>
              <a:rPr lang="en-US" sz="1400" dirty="0"/>
              <a:t> </a:t>
            </a:r>
            <a:r>
              <a:rPr lang="en-US" sz="1400" dirty="0" err="1"/>
              <a:t>mata</a:t>
            </a:r>
            <a:r>
              <a:rPr lang="en-US" sz="1400" dirty="0"/>
              <a:t> </a:t>
            </a:r>
            <a:r>
              <a:rPr lang="en-US" sz="1400" dirty="0" err="1"/>
              <a:t>kuliah</a:t>
            </a:r>
            <a:r>
              <a:rPr lang="en-US" sz="1400" dirty="0"/>
              <a:t> yang </a:t>
            </a:r>
            <a:r>
              <a:rPr lang="en-US" sz="1400" dirty="0" err="1"/>
              <a:t>diampu</a:t>
            </a:r>
            <a:r>
              <a:rPr lang="en-US" sz="1400" dirty="0"/>
              <a:t> </a:t>
            </a:r>
            <a:r>
              <a:rPr lang="en-US" sz="1400" dirty="0" err="1"/>
              <a:t>pada</a:t>
            </a:r>
            <a:r>
              <a:rPr lang="en-US" sz="1400" dirty="0"/>
              <a:t> </a:t>
            </a:r>
            <a:r>
              <a:rPr lang="en-US" sz="1400" dirty="0" err="1"/>
              <a:t>saat</a:t>
            </a:r>
            <a:r>
              <a:rPr lang="en-US" sz="1400" dirty="0"/>
              <a:t> TS-2 </a:t>
            </a:r>
            <a:r>
              <a:rPr lang="en-US" sz="1400" dirty="0" err="1"/>
              <a:t>s.d.</a:t>
            </a:r>
            <a:r>
              <a:rPr lang="en-US" sz="1400" dirty="0"/>
              <a:t> TS. </a:t>
            </a:r>
            <a:r>
              <a:rPr lang="en-US" sz="1400" dirty="0" err="1"/>
              <a:t>Dosen</a:t>
            </a:r>
            <a:r>
              <a:rPr lang="en-US" sz="1400" dirty="0"/>
              <a:t> </a:t>
            </a:r>
            <a:r>
              <a:rPr lang="en-US" sz="1400" dirty="0" err="1"/>
              <a:t>industri</a:t>
            </a:r>
            <a:r>
              <a:rPr lang="en-US" sz="1400" dirty="0"/>
              <a:t> </a:t>
            </a:r>
            <a:r>
              <a:rPr lang="en-US" sz="1400" dirty="0" err="1"/>
              <a:t>dapat</a:t>
            </a:r>
            <a:r>
              <a:rPr lang="en-US" sz="1400" dirty="0"/>
              <a:t> </a:t>
            </a:r>
            <a:r>
              <a:rPr lang="en-US" sz="1400" dirty="0" err="1"/>
              <a:t>terlibat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pengampu</a:t>
            </a:r>
            <a:r>
              <a:rPr lang="en-US" sz="1400" dirty="0"/>
              <a:t> </a:t>
            </a:r>
            <a:r>
              <a:rPr lang="en-US" sz="1400" dirty="0" err="1"/>
              <a:t>mata</a:t>
            </a:r>
            <a:r>
              <a:rPr lang="en-US" sz="1400" dirty="0"/>
              <a:t> </a:t>
            </a:r>
            <a:r>
              <a:rPr lang="en-US" sz="1400" dirty="0" err="1"/>
              <a:t>kuliah</a:t>
            </a:r>
            <a:r>
              <a:rPr lang="en-US" sz="1400" dirty="0"/>
              <a:t> </a:t>
            </a:r>
            <a:r>
              <a:rPr lang="en-US" sz="1400" dirty="0" err="1"/>
              <a:t>secara</a:t>
            </a:r>
            <a:r>
              <a:rPr lang="en-US" sz="1400" dirty="0"/>
              <a:t> </a:t>
            </a:r>
            <a:r>
              <a:rPr lang="en-US" sz="1400" dirty="0" err="1"/>
              <a:t>penuh</a:t>
            </a:r>
            <a:r>
              <a:rPr lang="en-US" sz="1400" dirty="0"/>
              <a:t> </a:t>
            </a:r>
            <a:r>
              <a:rPr lang="en-US" sz="1400" dirty="0" err="1"/>
              <a:t>atau</a:t>
            </a:r>
            <a:r>
              <a:rPr lang="en-US" sz="1400" dirty="0"/>
              <a:t> </a:t>
            </a:r>
            <a:r>
              <a:rPr lang="en-US" sz="1400" dirty="0" err="1"/>
              <a:t>sebagai</a:t>
            </a:r>
            <a:r>
              <a:rPr lang="en-US" sz="1400" dirty="0"/>
              <a:t> </a:t>
            </a:r>
            <a:r>
              <a:rPr lang="en-US" sz="1400" dirty="0" err="1"/>
              <a:t>bagian</a:t>
            </a:r>
            <a:r>
              <a:rPr lang="en-US" sz="1400" dirty="0"/>
              <a:t> </a:t>
            </a:r>
            <a:r>
              <a:rPr lang="en-US" sz="1400" dirty="0" err="1"/>
              <a:t>dari</a:t>
            </a:r>
            <a:r>
              <a:rPr lang="en-US" sz="1400" dirty="0"/>
              <a:t> </a:t>
            </a:r>
            <a:r>
              <a:rPr lang="en-US" sz="1400" dirty="0" err="1"/>
              <a:t>kelompok</a:t>
            </a:r>
            <a:r>
              <a:rPr lang="en-US" sz="1400" dirty="0"/>
              <a:t> </a:t>
            </a:r>
            <a:r>
              <a:rPr lang="en-US" sz="1400" dirty="0" err="1"/>
              <a:t>dosen</a:t>
            </a:r>
            <a:r>
              <a:rPr lang="en-US" sz="1400" dirty="0"/>
              <a:t> (</a:t>
            </a:r>
            <a:r>
              <a:rPr lang="en-US" sz="1400" i="1" dirty="0"/>
              <a:t>team teaching</a:t>
            </a:r>
            <a:r>
              <a:rPr lang="en-US" sz="1400" dirty="0"/>
              <a:t>). </a:t>
            </a:r>
            <a:endParaRPr lang="en-US" sz="14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Profil Dosen</a:t>
            </a:r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797592"/>
              </p:ext>
            </p:extLst>
          </p:nvPr>
        </p:nvGraphicFramePr>
        <p:xfrm>
          <a:off x="358456" y="1195123"/>
          <a:ext cx="8442197" cy="3085836"/>
        </p:xfrm>
        <a:graphic>
          <a:graphicData uri="http://schemas.openxmlformats.org/drawingml/2006/table">
            <a:tbl>
              <a:tblPr firstRow="1" firstCol="1" bandRow="1"/>
              <a:tblGrid>
                <a:gridCol w="5037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81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44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44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18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1725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885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8859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184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8847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Industri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Praktisi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NIDK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Perusahaan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en-US" sz="1400" b="1"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Pendidikan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Tertinggi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Bidang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Keahlian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Sertifikat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Profesi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 </a:t>
                      </a:r>
                      <a:r>
                        <a:rPr lang="en-US" sz="1400" b="1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Kompetensi</a:t>
                      </a:r>
                      <a:r>
                        <a:rPr lang="en-US" sz="14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 Industri</a:t>
                      </a:r>
                      <a:r>
                        <a:rPr lang="en-US" sz="1400" b="1" i="0" u="none" strike="noStrike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4)</a:t>
                      </a:r>
                      <a:r>
                        <a:rPr lang="en-US" sz="1600" b="1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Mata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Kuliah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Diampu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Bobot Kredit [sks]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39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7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9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409340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18" y="680760"/>
            <a:ext cx="8705850" cy="586068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id-ID" sz="2400" b="1" dirty="0">
                <a:latin typeface="+mn-lt"/>
              </a:rPr>
              <a:t> 3.</a:t>
            </a:r>
            <a:r>
              <a:rPr lang="en-US" sz="2400" b="1" dirty="0">
                <a:latin typeface="+mn-lt"/>
              </a:rPr>
              <a:t>b.1</a:t>
            </a:r>
            <a:r>
              <a:rPr lang="id-ID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Pengakuan</a:t>
            </a:r>
            <a:r>
              <a:rPr lang="en-US" sz="2400" b="1" dirty="0">
                <a:latin typeface="+mn-lt"/>
              </a:rPr>
              <a:t>/</a:t>
            </a:r>
            <a:r>
              <a:rPr lang="id-ID" sz="2400" b="1" dirty="0">
                <a:latin typeface="+mn-lt"/>
              </a:rPr>
              <a:t>Rekognisi </a:t>
            </a:r>
            <a:r>
              <a:rPr lang="en-US" sz="2400" b="1" dirty="0">
                <a:latin typeface="+mn-lt"/>
              </a:rPr>
              <a:t>DTPS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249" y="4121160"/>
            <a:ext cx="8970125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 err="1"/>
              <a:t>Keterangan</a:t>
            </a:r>
            <a:r>
              <a:rPr lang="id-ID" sz="1300" b="1" dirty="0"/>
              <a:t>: </a:t>
            </a:r>
            <a:endParaRPr lang="en-US" sz="1300" b="1" dirty="0"/>
          </a:p>
          <a:p>
            <a:r>
              <a:rPr lang="en-US" sz="13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sv-SE" sz="1300" b="1" dirty="0"/>
              <a:t>Pengakuan/rekognisi atas kepakaran/prestasi/kinerja DTPS selama 3 tahun terakhir dapat berupa: </a:t>
            </a:r>
            <a:endParaRPr lang="en-US" sz="1300" b="1" dirty="0"/>
          </a:p>
          <a:p>
            <a:pPr marL="171450"/>
            <a:r>
              <a:rPr lang="en-US" sz="1300" dirty="0"/>
              <a:t>a) </a:t>
            </a:r>
            <a:r>
              <a:rPr lang="en-US" sz="1300" dirty="0" err="1"/>
              <a:t>menjadi</a:t>
            </a:r>
            <a:r>
              <a:rPr lang="en-US" sz="1300" dirty="0"/>
              <a:t> </a:t>
            </a:r>
            <a:r>
              <a:rPr lang="en-US" sz="1300" i="1" dirty="0"/>
              <a:t>visiting lecturer </a:t>
            </a:r>
            <a:r>
              <a:rPr lang="en-US" sz="1300" dirty="0" err="1"/>
              <a:t>atau</a:t>
            </a:r>
            <a:r>
              <a:rPr lang="en-US" sz="1300" dirty="0"/>
              <a:t> </a:t>
            </a:r>
            <a:r>
              <a:rPr lang="en-US" sz="1300" i="1" dirty="0"/>
              <a:t>visiting scholar </a:t>
            </a:r>
            <a:r>
              <a:rPr lang="en-US" sz="1300" dirty="0"/>
              <a:t>di program </a:t>
            </a:r>
            <a:r>
              <a:rPr lang="en-US" sz="1300" dirty="0" err="1"/>
              <a:t>studi</a:t>
            </a:r>
            <a:r>
              <a:rPr lang="en-US" sz="1300" dirty="0"/>
              <a:t>/</a:t>
            </a:r>
            <a:r>
              <a:rPr lang="en-US" sz="1300" dirty="0" err="1"/>
              <a:t>perguruan</a:t>
            </a:r>
            <a:r>
              <a:rPr lang="en-US" sz="1300" dirty="0"/>
              <a:t> </a:t>
            </a:r>
            <a:r>
              <a:rPr lang="en-US" sz="1300" dirty="0" err="1"/>
              <a:t>tinggi</a:t>
            </a:r>
            <a:r>
              <a:rPr lang="en-US" sz="1300" dirty="0"/>
              <a:t> </a:t>
            </a:r>
            <a:r>
              <a:rPr lang="en-US" sz="1300" dirty="0" err="1"/>
              <a:t>terakreditasi</a:t>
            </a:r>
            <a:r>
              <a:rPr lang="en-US" sz="1300" dirty="0"/>
              <a:t> A/</a:t>
            </a:r>
            <a:r>
              <a:rPr lang="en-US" sz="1300" dirty="0" err="1"/>
              <a:t>Unggul</a:t>
            </a:r>
            <a:r>
              <a:rPr lang="en-US" sz="1300" dirty="0"/>
              <a:t> </a:t>
            </a:r>
            <a:r>
              <a:rPr lang="en-US" sz="1300" dirty="0" err="1"/>
              <a:t>atau</a:t>
            </a:r>
            <a:r>
              <a:rPr lang="en-US" sz="1300" dirty="0"/>
              <a:t> program </a:t>
            </a:r>
            <a:r>
              <a:rPr lang="en-US" sz="1300" dirty="0" err="1"/>
              <a:t>studi</a:t>
            </a:r>
            <a:r>
              <a:rPr lang="en-US" sz="1300" dirty="0"/>
              <a:t>/</a:t>
            </a:r>
            <a:r>
              <a:rPr lang="en-US" sz="1300" dirty="0" err="1"/>
              <a:t>perguruan</a:t>
            </a:r>
            <a:r>
              <a:rPr lang="en-US" sz="1300" dirty="0"/>
              <a:t> </a:t>
            </a:r>
            <a:r>
              <a:rPr lang="en-US" sz="1300" dirty="0" err="1"/>
              <a:t>tinggi</a:t>
            </a:r>
            <a:r>
              <a:rPr lang="en-US" sz="1300" dirty="0"/>
              <a:t> </a:t>
            </a:r>
            <a:r>
              <a:rPr lang="en-US" sz="1300" dirty="0" err="1"/>
              <a:t>internasional</a:t>
            </a:r>
            <a:r>
              <a:rPr lang="en-US" sz="1300" dirty="0"/>
              <a:t> </a:t>
            </a:r>
            <a:r>
              <a:rPr lang="en-US" sz="1300" dirty="0" err="1"/>
              <a:t>bereputasi</a:t>
            </a:r>
            <a:r>
              <a:rPr lang="en-US" sz="1300" dirty="0"/>
              <a:t>. </a:t>
            </a:r>
          </a:p>
          <a:p>
            <a:pPr marL="171450"/>
            <a:r>
              <a:rPr lang="en-US" sz="1300" dirty="0"/>
              <a:t>b) </a:t>
            </a:r>
            <a:r>
              <a:rPr lang="en-US" sz="1300" dirty="0" err="1"/>
              <a:t>menjadi</a:t>
            </a:r>
            <a:r>
              <a:rPr lang="en-US" sz="1300" dirty="0"/>
              <a:t> </a:t>
            </a:r>
            <a:r>
              <a:rPr lang="en-US" sz="1300" i="1" dirty="0"/>
              <a:t>keynote speaker/invited speaker </a:t>
            </a:r>
            <a:r>
              <a:rPr lang="en-US" sz="1300" dirty="0" err="1"/>
              <a:t>pada</a:t>
            </a:r>
            <a:r>
              <a:rPr lang="en-US" sz="1300" dirty="0"/>
              <a:t> </a:t>
            </a:r>
            <a:r>
              <a:rPr lang="en-US" sz="1300" dirty="0" err="1"/>
              <a:t>pertemuan</a:t>
            </a:r>
            <a:r>
              <a:rPr lang="en-US" sz="1300" dirty="0"/>
              <a:t> </a:t>
            </a:r>
            <a:r>
              <a:rPr lang="en-US" sz="1300" dirty="0" err="1"/>
              <a:t>ilmiah</a:t>
            </a:r>
            <a:r>
              <a:rPr lang="en-US" sz="1300" dirty="0"/>
              <a:t>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dirty="0" err="1"/>
              <a:t>nasional</a:t>
            </a:r>
            <a:r>
              <a:rPr lang="en-US" sz="1300" dirty="0"/>
              <a:t>/ </a:t>
            </a:r>
            <a:r>
              <a:rPr lang="en-US" sz="1300" dirty="0" err="1"/>
              <a:t>internasional</a:t>
            </a:r>
            <a:r>
              <a:rPr lang="en-US" sz="1300" dirty="0"/>
              <a:t>. </a:t>
            </a:r>
          </a:p>
          <a:p>
            <a:pPr marL="171450"/>
            <a:r>
              <a:rPr lang="en-US" sz="1300" dirty="0"/>
              <a:t>c) </a:t>
            </a:r>
            <a:r>
              <a:rPr lang="en-US" sz="1300" dirty="0" err="1"/>
              <a:t>menjadi</a:t>
            </a:r>
            <a:r>
              <a:rPr lang="en-US" sz="1300" dirty="0"/>
              <a:t> editor </a:t>
            </a:r>
            <a:r>
              <a:rPr lang="en-US" sz="1300" dirty="0" err="1"/>
              <a:t>atau</a:t>
            </a:r>
            <a:r>
              <a:rPr lang="en-US" sz="1300" dirty="0"/>
              <a:t> </a:t>
            </a:r>
            <a:r>
              <a:rPr lang="en-US" sz="1300" dirty="0" err="1"/>
              <a:t>mitra</a:t>
            </a:r>
            <a:r>
              <a:rPr lang="en-US" sz="1300" dirty="0"/>
              <a:t> </a:t>
            </a:r>
            <a:r>
              <a:rPr lang="en-US" sz="1300" dirty="0" err="1"/>
              <a:t>bestari</a:t>
            </a:r>
            <a:r>
              <a:rPr lang="en-US" sz="1300" dirty="0"/>
              <a:t> </a:t>
            </a:r>
            <a:r>
              <a:rPr lang="en-US" sz="1300" dirty="0" err="1"/>
              <a:t>pada</a:t>
            </a:r>
            <a:r>
              <a:rPr lang="en-US" sz="1300" dirty="0"/>
              <a:t> </a:t>
            </a:r>
            <a:r>
              <a:rPr lang="en-US" sz="1300" dirty="0" err="1"/>
              <a:t>jurnal</a:t>
            </a:r>
            <a:r>
              <a:rPr lang="en-US" sz="1300" dirty="0"/>
              <a:t> </a:t>
            </a:r>
            <a:r>
              <a:rPr lang="en-US" sz="1300" dirty="0" err="1"/>
              <a:t>nasional</a:t>
            </a:r>
            <a:r>
              <a:rPr lang="en-US" sz="1300" dirty="0"/>
              <a:t> </a:t>
            </a:r>
            <a:r>
              <a:rPr lang="en-US" sz="1300" dirty="0" err="1"/>
              <a:t>terakreditasi</a:t>
            </a:r>
            <a:r>
              <a:rPr lang="en-US" sz="1300" dirty="0"/>
              <a:t>/</a:t>
            </a:r>
            <a:r>
              <a:rPr lang="en-US" sz="1300" dirty="0" err="1"/>
              <a:t>jurnal</a:t>
            </a:r>
            <a:r>
              <a:rPr lang="en-US" sz="1300" dirty="0"/>
              <a:t> </a:t>
            </a:r>
            <a:r>
              <a:rPr lang="en-US" sz="1300" dirty="0" err="1"/>
              <a:t>internasional</a:t>
            </a:r>
            <a:r>
              <a:rPr lang="en-US" sz="1300" dirty="0"/>
              <a:t> </a:t>
            </a:r>
            <a:r>
              <a:rPr lang="en-US" sz="1300" dirty="0" err="1"/>
              <a:t>bereputasi</a:t>
            </a:r>
            <a:r>
              <a:rPr lang="en-US" sz="1300" dirty="0"/>
              <a:t> di </a:t>
            </a:r>
            <a:r>
              <a:rPr lang="en-US" sz="1300" dirty="0" err="1"/>
              <a:t>bidang</a:t>
            </a:r>
            <a:r>
              <a:rPr lang="en-US" sz="1300" dirty="0"/>
              <a:t> yang </a:t>
            </a:r>
            <a:r>
              <a:rPr lang="en-US" sz="1300" dirty="0" err="1"/>
              <a:t>sesuai</a:t>
            </a:r>
            <a:r>
              <a:rPr lang="en-US" sz="1300" dirty="0"/>
              <a:t> </a:t>
            </a:r>
            <a:r>
              <a:rPr lang="en-US" sz="1300" dirty="0" err="1"/>
              <a:t>dengan</a:t>
            </a:r>
            <a:r>
              <a:rPr lang="en-US" sz="1300" dirty="0"/>
              <a:t> </a:t>
            </a:r>
            <a:r>
              <a:rPr lang="en-US" sz="1300" dirty="0" err="1"/>
              <a:t>bidang</a:t>
            </a:r>
            <a:r>
              <a:rPr lang="en-US" sz="1300" dirty="0"/>
              <a:t> program </a:t>
            </a:r>
            <a:r>
              <a:rPr lang="en-US" sz="1300" dirty="0" err="1"/>
              <a:t>studi</a:t>
            </a:r>
            <a:r>
              <a:rPr lang="en-US" sz="1300" dirty="0"/>
              <a:t>. </a:t>
            </a:r>
          </a:p>
          <a:p>
            <a:pPr marL="171450"/>
            <a:r>
              <a:rPr lang="en-US" sz="1300" dirty="0"/>
              <a:t>d) </a:t>
            </a:r>
            <a:r>
              <a:rPr lang="en-US" sz="1300" dirty="0" err="1"/>
              <a:t>menjadi</a:t>
            </a:r>
            <a:r>
              <a:rPr lang="en-US" sz="1300" dirty="0"/>
              <a:t> </a:t>
            </a:r>
            <a:r>
              <a:rPr lang="en-US" sz="1300" dirty="0" err="1"/>
              <a:t>staf</a:t>
            </a:r>
            <a:r>
              <a:rPr lang="en-US" sz="1300" dirty="0"/>
              <a:t> </a:t>
            </a:r>
            <a:r>
              <a:rPr lang="en-US" sz="1300" dirty="0" err="1"/>
              <a:t>ahli</a:t>
            </a:r>
            <a:r>
              <a:rPr lang="en-US" sz="1300" dirty="0"/>
              <a:t>/</a:t>
            </a:r>
            <a:r>
              <a:rPr lang="en-US" sz="1300" dirty="0" err="1"/>
              <a:t>narasumber</a:t>
            </a:r>
            <a:r>
              <a:rPr lang="en-US" sz="1300" dirty="0"/>
              <a:t> di </a:t>
            </a:r>
            <a:r>
              <a:rPr lang="en-US" sz="1300" dirty="0" err="1"/>
              <a:t>lembaga</a:t>
            </a:r>
            <a:r>
              <a:rPr lang="en-US" sz="1300" dirty="0"/>
              <a:t>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dirty="0" err="1"/>
              <a:t>wilayah</a:t>
            </a:r>
            <a:r>
              <a:rPr lang="en-US" sz="1300" dirty="0"/>
              <a:t>/</a:t>
            </a:r>
            <a:r>
              <a:rPr lang="en-US" sz="1300" dirty="0" err="1"/>
              <a:t>nasional</a:t>
            </a:r>
            <a:r>
              <a:rPr lang="en-US" sz="1300" dirty="0"/>
              <a:t>/</a:t>
            </a:r>
            <a:r>
              <a:rPr lang="en-US" sz="1300" dirty="0" err="1"/>
              <a:t>internasional</a:t>
            </a:r>
            <a:r>
              <a:rPr lang="en-US" sz="1300" dirty="0"/>
              <a:t> </a:t>
            </a:r>
            <a:r>
              <a:rPr lang="en-US" sz="1300" dirty="0" err="1"/>
              <a:t>pada</a:t>
            </a:r>
            <a:r>
              <a:rPr lang="en-US" sz="1300" dirty="0"/>
              <a:t> </a:t>
            </a:r>
            <a:r>
              <a:rPr lang="en-US" sz="1300" dirty="0" err="1"/>
              <a:t>bidang</a:t>
            </a:r>
            <a:r>
              <a:rPr lang="en-US" sz="1300" dirty="0"/>
              <a:t> yang </a:t>
            </a:r>
            <a:r>
              <a:rPr lang="en-US" sz="1300" dirty="0" err="1"/>
              <a:t>sesuai</a:t>
            </a:r>
            <a:r>
              <a:rPr lang="en-US" sz="1300" dirty="0"/>
              <a:t> </a:t>
            </a:r>
            <a:r>
              <a:rPr lang="en-US" sz="1300" dirty="0" err="1"/>
              <a:t>dengan</a:t>
            </a:r>
            <a:r>
              <a:rPr lang="en-US" sz="1300" dirty="0"/>
              <a:t> </a:t>
            </a:r>
            <a:r>
              <a:rPr lang="en-US" sz="1300" dirty="0" err="1"/>
              <a:t>bidang</a:t>
            </a:r>
            <a:r>
              <a:rPr lang="en-US" sz="1300" dirty="0"/>
              <a:t> program </a:t>
            </a:r>
            <a:r>
              <a:rPr lang="en-US" sz="1300" dirty="0" err="1"/>
              <a:t>studi</a:t>
            </a:r>
            <a:r>
              <a:rPr lang="en-US" sz="1300" dirty="0"/>
              <a:t> (</a:t>
            </a:r>
            <a:r>
              <a:rPr lang="en-US" sz="1300" dirty="0" err="1"/>
              <a:t>untuk</a:t>
            </a:r>
            <a:r>
              <a:rPr lang="en-US" sz="1300" dirty="0"/>
              <a:t> </a:t>
            </a:r>
            <a:r>
              <a:rPr lang="en-US" sz="1300" dirty="0" err="1"/>
              <a:t>pengusul</a:t>
            </a:r>
            <a:r>
              <a:rPr lang="en-US" sz="1300" dirty="0"/>
              <a:t> </a:t>
            </a:r>
            <a:r>
              <a:rPr lang="en-US" sz="1300" dirty="0" err="1"/>
              <a:t>dari</a:t>
            </a:r>
            <a:r>
              <a:rPr lang="en-US" sz="1300" dirty="0"/>
              <a:t> program </a:t>
            </a:r>
            <a:r>
              <a:rPr lang="en-US" sz="1300" dirty="0" err="1"/>
              <a:t>studi</a:t>
            </a:r>
            <a:r>
              <a:rPr lang="en-US" sz="1300" dirty="0"/>
              <a:t> </a:t>
            </a:r>
            <a:r>
              <a:rPr lang="en-US" sz="1300" dirty="0" err="1"/>
              <a:t>pada</a:t>
            </a:r>
            <a:r>
              <a:rPr lang="en-US" sz="1300" dirty="0"/>
              <a:t> program </a:t>
            </a:r>
            <a:r>
              <a:rPr lang="en-US" sz="1300" dirty="0" err="1"/>
              <a:t>Sarjana</a:t>
            </a:r>
            <a:r>
              <a:rPr lang="en-US" sz="1300" dirty="0"/>
              <a:t>/Magister/</a:t>
            </a:r>
            <a:r>
              <a:rPr lang="en-US" sz="1300" dirty="0" err="1"/>
              <a:t>Doktor</a:t>
            </a:r>
            <a:r>
              <a:rPr lang="en-US" sz="1300" dirty="0"/>
              <a:t>), </a:t>
            </a:r>
            <a:r>
              <a:rPr lang="en-US" sz="1300" dirty="0" err="1"/>
              <a:t>atau</a:t>
            </a:r>
            <a:r>
              <a:rPr lang="en-US" sz="1300" dirty="0"/>
              <a:t> </a:t>
            </a:r>
            <a:r>
              <a:rPr lang="en-US" sz="1300" dirty="0" err="1"/>
              <a:t>menjadi</a:t>
            </a:r>
            <a:r>
              <a:rPr lang="en-US" sz="1300" dirty="0"/>
              <a:t> </a:t>
            </a:r>
            <a:r>
              <a:rPr lang="en-US" sz="1300" dirty="0" err="1"/>
              <a:t>tenaga</a:t>
            </a:r>
            <a:r>
              <a:rPr lang="en-US" sz="1300" dirty="0"/>
              <a:t> </a:t>
            </a:r>
            <a:r>
              <a:rPr lang="en-US" sz="1300" dirty="0" err="1"/>
              <a:t>ahli</a:t>
            </a:r>
            <a:r>
              <a:rPr lang="en-US" sz="1300" dirty="0"/>
              <a:t>/</a:t>
            </a:r>
            <a:r>
              <a:rPr lang="en-US" sz="1300" dirty="0" err="1"/>
              <a:t>konsultan</a:t>
            </a:r>
            <a:r>
              <a:rPr lang="en-US" sz="1300" dirty="0"/>
              <a:t> di </a:t>
            </a:r>
            <a:r>
              <a:rPr lang="en-US" sz="1300" dirty="0" err="1"/>
              <a:t>lembaga</a:t>
            </a:r>
            <a:r>
              <a:rPr lang="en-US" sz="1300" dirty="0"/>
              <a:t>/</a:t>
            </a:r>
            <a:r>
              <a:rPr lang="en-US" sz="1300" dirty="0" err="1"/>
              <a:t>industri</a:t>
            </a:r>
            <a:r>
              <a:rPr lang="en-US" sz="1300" dirty="0"/>
              <a:t> </a:t>
            </a:r>
            <a:r>
              <a:rPr lang="en-US" sz="1300" dirty="0" err="1"/>
              <a:t>tingkat</a:t>
            </a:r>
            <a:r>
              <a:rPr lang="en-US" sz="1300" dirty="0"/>
              <a:t> </a:t>
            </a:r>
            <a:r>
              <a:rPr lang="en-US" sz="1300" dirty="0" err="1"/>
              <a:t>wilayah</a:t>
            </a:r>
            <a:r>
              <a:rPr lang="en-US" sz="1300" dirty="0"/>
              <a:t>/</a:t>
            </a:r>
            <a:r>
              <a:rPr lang="en-US" sz="1300" dirty="0" err="1"/>
              <a:t>nasional</a:t>
            </a:r>
            <a:r>
              <a:rPr lang="en-US" sz="1300" dirty="0"/>
              <a:t>/ </a:t>
            </a:r>
            <a:r>
              <a:rPr lang="en-US" sz="1300" dirty="0" err="1"/>
              <a:t>internasional</a:t>
            </a:r>
            <a:r>
              <a:rPr lang="en-US" sz="1300" dirty="0"/>
              <a:t> </a:t>
            </a:r>
            <a:r>
              <a:rPr lang="en-US" sz="1300" dirty="0" err="1"/>
              <a:t>pada</a:t>
            </a:r>
            <a:r>
              <a:rPr lang="en-US" sz="1300" dirty="0"/>
              <a:t> </a:t>
            </a:r>
            <a:r>
              <a:rPr lang="en-US" sz="1300" dirty="0" err="1"/>
              <a:t>bidang</a:t>
            </a:r>
            <a:r>
              <a:rPr lang="en-US" sz="1300" dirty="0"/>
              <a:t> yang </a:t>
            </a:r>
            <a:r>
              <a:rPr lang="en-US" sz="1300" dirty="0" err="1"/>
              <a:t>sesuai</a:t>
            </a:r>
            <a:r>
              <a:rPr lang="en-US" sz="1300" dirty="0"/>
              <a:t> </a:t>
            </a:r>
            <a:r>
              <a:rPr lang="en-US" sz="1300" dirty="0" err="1"/>
              <a:t>dengan</a:t>
            </a:r>
            <a:r>
              <a:rPr lang="en-US" sz="1300" dirty="0"/>
              <a:t> </a:t>
            </a:r>
            <a:r>
              <a:rPr lang="en-US" sz="1300" dirty="0" err="1"/>
              <a:t>bidang</a:t>
            </a:r>
            <a:r>
              <a:rPr lang="en-US" sz="1300" dirty="0"/>
              <a:t> program </a:t>
            </a:r>
            <a:r>
              <a:rPr lang="en-US" sz="1300" dirty="0" err="1"/>
              <a:t>studi</a:t>
            </a:r>
            <a:r>
              <a:rPr lang="en-US" sz="1300" dirty="0"/>
              <a:t> (</a:t>
            </a:r>
            <a:r>
              <a:rPr lang="en-US" sz="1300" dirty="0" err="1"/>
              <a:t>untuk</a:t>
            </a:r>
            <a:r>
              <a:rPr lang="en-US" sz="1300" dirty="0"/>
              <a:t> </a:t>
            </a:r>
            <a:r>
              <a:rPr lang="en-US" sz="1300" dirty="0" err="1"/>
              <a:t>pengusul</a:t>
            </a:r>
            <a:r>
              <a:rPr lang="en-US" sz="1300" dirty="0"/>
              <a:t> </a:t>
            </a:r>
            <a:r>
              <a:rPr lang="en-US" sz="1300" dirty="0" err="1"/>
              <a:t>dari</a:t>
            </a:r>
            <a:r>
              <a:rPr lang="en-US" sz="1300" dirty="0"/>
              <a:t> program </a:t>
            </a:r>
            <a:r>
              <a:rPr lang="en-US" sz="1300" dirty="0" err="1"/>
              <a:t>studi</a:t>
            </a:r>
            <a:r>
              <a:rPr lang="en-US" sz="1300" dirty="0"/>
              <a:t> </a:t>
            </a:r>
            <a:r>
              <a:rPr lang="en-US" sz="1300" dirty="0" err="1"/>
              <a:t>pada</a:t>
            </a:r>
            <a:r>
              <a:rPr lang="en-US" sz="1300" dirty="0"/>
              <a:t> program Diploma </a:t>
            </a:r>
            <a:r>
              <a:rPr lang="en-US" sz="1300" dirty="0" err="1"/>
              <a:t>Tiga</a:t>
            </a:r>
            <a:r>
              <a:rPr lang="en-US" sz="1300" dirty="0"/>
              <a:t>/</a:t>
            </a:r>
            <a:r>
              <a:rPr lang="en-US" sz="1300" dirty="0" err="1"/>
              <a:t>Sarjana</a:t>
            </a:r>
            <a:r>
              <a:rPr lang="en-US" sz="1300" dirty="0"/>
              <a:t> </a:t>
            </a:r>
            <a:r>
              <a:rPr lang="en-US" sz="1300" dirty="0" err="1"/>
              <a:t>Terapan</a:t>
            </a:r>
            <a:r>
              <a:rPr lang="en-US" sz="1300" dirty="0"/>
              <a:t>/Magister </a:t>
            </a:r>
            <a:r>
              <a:rPr lang="en-US" sz="1300" dirty="0" err="1"/>
              <a:t>Terapan</a:t>
            </a:r>
            <a:r>
              <a:rPr lang="en-US" sz="1300" dirty="0"/>
              <a:t>/</a:t>
            </a:r>
            <a:r>
              <a:rPr lang="en-US" sz="1300" dirty="0" err="1"/>
              <a:t>Doktor</a:t>
            </a:r>
            <a:r>
              <a:rPr lang="en-US" sz="1300" dirty="0"/>
              <a:t> </a:t>
            </a:r>
            <a:r>
              <a:rPr lang="en-US" sz="1300" dirty="0" err="1"/>
              <a:t>Terapan</a:t>
            </a:r>
            <a:r>
              <a:rPr lang="en-US" sz="1300" dirty="0"/>
              <a:t>). </a:t>
            </a:r>
          </a:p>
          <a:p>
            <a:pPr marL="171450"/>
            <a:r>
              <a:rPr lang="sv-SE" sz="1300" dirty="0"/>
              <a:t>e) mendapat penghargaan atas prestasi dan kinerja di tingkat wilayah/nasional/internasional. </a:t>
            </a:r>
          </a:p>
          <a:p>
            <a:r>
              <a:rPr lang="en-US" sz="13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id-ID" sz="1300" b="1" dirty="0"/>
              <a:t>Diisi dengan tanda centang V pada kolom yang sesuai.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9632531"/>
              </p:ext>
            </p:extLst>
          </p:nvPr>
        </p:nvGraphicFramePr>
        <p:xfrm>
          <a:off x="190501" y="1177860"/>
          <a:ext cx="8695219" cy="2881979"/>
        </p:xfrm>
        <a:graphic>
          <a:graphicData uri="http://schemas.openxmlformats.org/drawingml/2006/table">
            <a:tbl>
              <a:tblPr firstRow="1" firstCol="1" bandRow="1"/>
              <a:tblGrid>
                <a:gridCol w="5424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4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114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304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304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184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43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6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Dosen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Bidang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Keahlian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Rekognisi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Bukti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Pendukung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Tingkat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0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Wilayah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Internasional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5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6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71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3740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35" y="796168"/>
            <a:ext cx="8705850" cy="617965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3.b.2. </a:t>
            </a:r>
            <a:r>
              <a:rPr lang="en-US" sz="2400" b="1" dirty="0" err="1">
                <a:latin typeface="+mn-lt"/>
              </a:rPr>
              <a:t>Penelitian</a:t>
            </a:r>
            <a:r>
              <a:rPr lang="en-US" sz="2400" b="1" dirty="0">
                <a:latin typeface="+mn-lt"/>
              </a:rPr>
              <a:t> DTPS </a:t>
            </a:r>
            <a:r>
              <a:rPr lang="en-US" sz="24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115" y="5049679"/>
            <a:ext cx="8705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/>
              <a:t>Keterangan: </a:t>
            </a:r>
            <a:endParaRPr lang="en-US" sz="1600" b="1" dirty="0"/>
          </a:p>
          <a:p>
            <a:r>
              <a:rPr lang="en-US" sz="1600" b="1" dirty="0" err="1"/>
              <a:t>Tuliskan</a:t>
            </a:r>
            <a:r>
              <a:rPr lang="en-US" sz="1600" b="1" dirty="0"/>
              <a:t> </a:t>
            </a:r>
            <a:r>
              <a:rPr lang="en-US" sz="1600" b="1" dirty="0" err="1"/>
              <a:t>jumlah</a:t>
            </a:r>
            <a:r>
              <a:rPr lang="en-US" sz="1600" b="1" dirty="0"/>
              <a:t> </a:t>
            </a:r>
            <a:r>
              <a:rPr lang="en-US" sz="1600" b="1" dirty="0" err="1"/>
              <a:t>judul</a:t>
            </a:r>
            <a:r>
              <a:rPr lang="en-US" sz="1600" b="1" dirty="0"/>
              <a:t> </a:t>
            </a:r>
            <a:r>
              <a:rPr lang="en-US" sz="1600" b="1" dirty="0" err="1"/>
              <a:t>penelitian</a:t>
            </a:r>
            <a:r>
              <a:rPr lang="en-US" sz="1600" b="1" dirty="0"/>
              <a:t> </a:t>
            </a:r>
            <a:r>
              <a:rPr lang="en-US" sz="1600" b="1" dirty="0" err="1"/>
              <a:t>berdasarkan</a:t>
            </a:r>
            <a:r>
              <a:rPr lang="en-US" sz="1600" b="1" dirty="0"/>
              <a:t> </a:t>
            </a:r>
            <a:r>
              <a:rPr lang="en-US" sz="1600" b="1" dirty="0" err="1"/>
              <a:t>sumber</a:t>
            </a:r>
            <a:r>
              <a:rPr lang="en-US" sz="1600" b="1" dirty="0"/>
              <a:t> </a:t>
            </a:r>
            <a:r>
              <a:rPr lang="en-US" sz="1600" b="1" dirty="0" err="1"/>
              <a:t>pembiayaan</a:t>
            </a:r>
            <a:r>
              <a:rPr lang="en-US" sz="1600" b="1" dirty="0"/>
              <a:t> yang </a:t>
            </a:r>
            <a:r>
              <a:rPr lang="en-US" sz="1600" b="1" dirty="0" err="1"/>
              <a:t>dilaksanakan</a:t>
            </a:r>
            <a:r>
              <a:rPr lang="en-US" sz="1600" b="1" dirty="0"/>
              <a:t> </a:t>
            </a:r>
            <a:r>
              <a:rPr lang="en-US" sz="1600" b="1" dirty="0" err="1"/>
              <a:t>oleh</a:t>
            </a:r>
            <a:r>
              <a:rPr lang="en-US" sz="1600" b="1" dirty="0"/>
              <a:t> DTPS </a:t>
            </a:r>
            <a:r>
              <a:rPr lang="en-US" sz="1600" b="1" u="sng" dirty="0"/>
              <a:t>yang </a:t>
            </a:r>
            <a:r>
              <a:rPr lang="en-US" sz="1600" b="1" u="sng" dirty="0" err="1"/>
              <a:t>relevan</a:t>
            </a:r>
            <a:r>
              <a:rPr lang="en-US" sz="1600" b="1" u="sng" dirty="0"/>
              <a:t> </a:t>
            </a:r>
            <a:r>
              <a:rPr lang="en-US" sz="1600" b="1" u="sng" dirty="0" err="1"/>
              <a:t>dengan</a:t>
            </a:r>
            <a:r>
              <a:rPr lang="en-US" sz="1600" b="1" u="sng" dirty="0"/>
              <a:t> </a:t>
            </a:r>
            <a:r>
              <a:rPr lang="en-US" sz="1600" b="1" u="sng" dirty="0" err="1"/>
              <a:t>bidang</a:t>
            </a:r>
            <a:r>
              <a:rPr lang="en-US" sz="1600" b="1" u="sng" dirty="0"/>
              <a:t> Program </a:t>
            </a:r>
            <a:r>
              <a:rPr lang="en-US" sz="1600" b="1" u="sng" dirty="0" err="1"/>
              <a:t>Studi</a:t>
            </a:r>
            <a:r>
              <a:rPr lang="en-US" sz="1600" b="1" dirty="0"/>
              <a:t> </a:t>
            </a:r>
            <a:r>
              <a:rPr lang="en-US" sz="1600" b="1" dirty="0" err="1"/>
              <a:t>pada</a:t>
            </a:r>
            <a:r>
              <a:rPr lang="en-US" sz="1600" b="1" dirty="0"/>
              <a:t> TS-2 </a:t>
            </a:r>
            <a:r>
              <a:rPr lang="en-US" sz="1600" b="1" dirty="0" err="1"/>
              <a:t>sampai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TS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sz="1600" b="1" dirty="0"/>
              <a:t> </a:t>
            </a:r>
            <a:r>
              <a:rPr lang="id-ID" sz="1600" b="1" dirty="0"/>
              <a:t> Kegiatan penelitian tercatat di unit/lembaga yang mengelola kegiatan penelitian di</a:t>
            </a:r>
            <a:r>
              <a:rPr lang="en-US" sz="1600" b="1" dirty="0"/>
              <a:t> </a:t>
            </a:r>
            <a:r>
              <a:rPr lang="id-ID" sz="1600" b="1" dirty="0"/>
              <a:t>tingkat Perguruan Tinggi/UPPS. 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US" sz="1600" b="1" dirty="0"/>
              <a:t> </a:t>
            </a:r>
            <a:r>
              <a:rPr lang="id-ID" sz="1600" b="1" dirty="0"/>
              <a:t> Penelitian dengan sumber pembiayaan dari DTPS.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2165893"/>
              </p:ext>
            </p:extLst>
          </p:nvPr>
        </p:nvGraphicFramePr>
        <p:xfrm>
          <a:off x="340995" y="1545651"/>
          <a:ext cx="8534091" cy="3230902"/>
        </p:xfrm>
        <a:graphic>
          <a:graphicData uri="http://schemas.openxmlformats.org/drawingml/2006/table">
            <a:tbl>
              <a:tblPr firstRow="1" firstCol="1" bandRow="1"/>
              <a:tblGrid>
                <a:gridCol w="971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85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2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2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129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030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364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Sumber Pembiayaan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Judul 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64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lphaLcParenR"/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Perguruan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Tinggi </a:t>
                      </a:r>
                    </a:p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lphaLcParenR"/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Mandiri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Lembaga dalam negeri (diluar PT)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64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Lembaga luar negeri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641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32450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721737"/>
            <a:ext cx="8705850" cy="59432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3.b.3. </a:t>
            </a:r>
            <a:r>
              <a:rPr lang="en-US" sz="2400" b="1" dirty="0" err="1">
                <a:latin typeface="+mn-lt"/>
              </a:rPr>
              <a:t>Pengabdian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kepada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Masyarakat</a:t>
            </a:r>
            <a:r>
              <a:rPr lang="en-US" sz="2400" b="1" dirty="0">
                <a:latin typeface="+mn-lt"/>
              </a:rPr>
              <a:t> (</a:t>
            </a:r>
            <a:r>
              <a:rPr lang="en-US" sz="2400" b="1" dirty="0" err="1">
                <a:latin typeface="+mn-lt"/>
              </a:rPr>
              <a:t>PkM</a:t>
            </a:r>
            <a:r>
              <a:rPr lang="en-US" sz="2400" b="1" dirty="0">
                <a:latin typeface="+mn-lt"/>
              </a:rPr>
              <a:t>) DTPS</a:t>
            </a:r>
            <a:r>
              <a:rPr lang="en-US" sz="24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 1)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9076" y="5104906"/>
            <a:ext cx="87058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/>
              <a:t>Keterangan: </a:t>
            </a:r>
            <a:endParaRPr lang="en-US" sz="1600" b="1" dirty="0"/>
          </a:p>
          <a:p>
            <a:r>
              <a:rPr lang="en-US" sz="1600" b="1" dirty="0" err="1"/>
              <a:t>Tuliskan</a:t>
            </a:r>
            <a:r>
              <a:rPr lang="en-US" sz="1600" b="1" dirty="0"/>
              <a:t> </a:t>
            </a:r>
            <a:r>
              <a:rPr lang="en-US" sz="1600" b="1" dirty="0" err="1"/>
              <a:t>jumlah</a:t>
            </a:r>
            <a:r>
              <a:rPr lang="en-US" sz="1600" b="1" dirty="0"/>
              <a:t> </a:t>
            </a:r>
            <a:r>
              <a:rPr lang="en-US" sz="1600" b="1" dirty="0" err="1"/>
              <a:t>judul</a:t>
            </a:r>
            <a:r>
              <a:rPr lang="en-US" sz="1600" b="1" dirty="0"/>
              <a:t> </a:t>
            </a:r>
            <a:r>
              <a:rPr lang="en-US" sz="1600" b="1" dirty="0" err="1"/>
              <a:t>pengabidain</a:t>
            </a:r>
            <a:r>
              <a:rPr lang="en-US" sz="1600" b="1" dirty="0"/>
              <a:t> </a:t>
            </a:r>
            <a:r>
              <a:rPr lang="en-US" sz="1600" b="1" dirty="0" err="1"/>
              <a:t>kepada</a:t>
            </a:r>
            <a:r>
              <a:rPr lang="en-US" sz="1600" b="1" dirty="0"/>
              <a:t> </a:t>
            </a:r>
            <a:r>
              <a:rPr lang="en-US" sz="1600" b="1" dirty="0" err="1"/>
              <a:t>masyarakat</a:t>
            </a:r>
            <a:r>
              <a:rPr lang="en-US" sz="1600" b="1" dirty="0"/>
              <a:t> (</a:t>
            </a:r>
            <a:r>
              <a:rPr lang="en-US" sz="1600" b="1" dirty="0" err="1"/>
              <a:t>PkM</a:t>
            </a:r>
            <a:r>
              <a:rPr lang="en-US" sz="1600" b="1" dirty="0"/>
              <a:t>) </a:t>
            </a:r>
            <a:r>
              <a:rPr lang="en-US" sz="1600" b="1" dirty="0" err="1"/>
              <a:t>berdasarkan</a:t>
            </a:r>
            <a:r>
              <a:rPr lang="en-US" sz="1600" b="1" dirty="0"/>
              <a:t> </a:t>
            </a:r>
            <a:r>
              <a:rPr lang="en-US" sz="1600" b="1" dirty="0" err="1"/>
              <a:t>sumber</a:t>
            </a:r>
            <a:r>
              <a:rPr lang="en-US" sz="1600" b="1" dirty="0"/>
              <a:t> </a:t>
            </a:r>
            <a:r>
              <a:rPr lang="en-US" sz="1600" b="1" dirty="0" err="1"/>
              <a:t>pembiayaan</a:t>
            </a:r>
            <a:r>
              <a:rPr lang="en-US" sz="1600" b="1" dirty="0"/>
              <a:t> yang </a:t>
            </a:r>
            <a:r>
              <a:rPr lang="en-US" sz="1600" b="1" dirty="0" err="1"/>
              <a:t>dilaksanakan</a:t>
            </a:r>
            <a:r>
              <a:rPr lang="en-US" sz="1600" b="1" dirty="0"/>
              <a:t> </a:t>
            </a:r>
            <a:r>
              <a:rPr lang="en-US" sz="1600" b="1" dirty="0" err="1"/>
              <a:t>oleh</a:t>
            </a:r>
            <a:r>
              <a:rPr lang="en-US" sz="1600" b="1" dirty="0"/>
              <a:t> DTPS </a:t>
            </a:r>
            <a:r>
              <a:rPr lang="en-US" sz="1600" b="1" u="sng" dirty="0"/>
              <a:t>yang </a:t>
            </a:r>
            <a:r>
              <a:rPr lang="en-US" sz="1600" b="1" u="sng" dirty="0" err="1"/>
              <a:t>relevan</a:t>
            </a:r>
            <a:r>
              <a:rPr lang="en-US" sz="1600" b="1" u="sng" dirty="0"/>
              <a:t> </a:t>
            </a:r>
            <a:r>
              <a:rPr lang="en-US" sz="1600" b="1" u="sng" dirty="0" err="1"/>
              <a:t>dengan</a:t>
            </a:r>
            <a:r>
              <a:rPr lang="en-US" sz="1600" b="1" u="sng" dirty="0"/>
              <a:t> </a:t>
            </a:r>
            <a:r>
              <a:rPr lang="en-US" sz="1600" b="1" u="sng" dirty="0" err="1"/>
              <a:t>bidang</a:t>
            </a:r>
            <a:r>
              <a:rPr lang="en-US" sz="1600" b="1" u="sng" dirty="0"/>
              <a:t> Program </a:t>
            </a:r>
            <a:r>
              <a:rPr lang="en-US" sz="1600" b="1" u="sng" dirty="0" err="1"/>
              <a:t>Studi</a:t>
            </a:r>
            <a:r>
              <a:rPr lang="en-US" sz="1600" b="1" dirty="0"/>
              <a:t> </a:t>
            </a:r>
            <a:r>
              <a:rPr lang="en-US" sz="1600" b="1" dirty="0" err="1"/>
              <a:t>pada</a:t>
            </a:r>
            <a:r>
              <a:rPr lang="en-US" sz="1600" b="1" dirty="0"/>
              <a:t> TS-2 </a:t>
            </a:r>
            <a:r>
              <a:rPr lang="en-US" sz="1600" b="1" dirty="0" err="1"/>
              <a:t>sampai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TS.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sz="1600" b="1" dirty="0"/>
              <a:t> </a:t>
            </a:r>
            <a:r>
              <a:rPr lang="id-ID" sz="1600" b="1" dirty="0"/>
              <a:t> Kegiatan </a:t>
            </a:r>
            <a:r>
              <a:rPr lang="en-US" sz="1600" b="1" dirty="0" err="1"/>
              <a:t>PkM</a:t>
            </a:r>
            <a:r>
              <a:rPr lang="id-ID" sz="1600" b="1" dirty="0"/>
              <a:t> tercatat di unit/lembaga yang mengelola kegiatan </a:t>
            </a:r>
            <a:r>
              <a:rPr lang="en-US" sz="1600" b="1" dirty="0" err="1"/>
              <a:t>PkM</a:t>
            </a:r>
            <a:r>
              <a:rPr lang="id-ID" sz="1600" b="1" dirty="0"/>
              <a:t> di</a:t>
            </a:r>
            <a:r>
              <a:rPr lang="en-US" sz="1600" b="1" dirty="0"/>
              <a:t> </a:t>
            </a:r>
            <a:r>
              <a:rPr lang="id-ID" sz="1600" b="1" dirty="0"/>
              <a:t>tingkat Perguruan Tinggi/UPPS. 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2)</a:t>
            </a:r>
            <a:r>
              <a:rPr lang="en-US" sz="1600" b="1" dirty="0"/>
              <a:t> </a:t>
            </a:r>
            <a:r>
              <a:rPr lang="id-ID" sz="1600" b="1" dirty="0"/>
              <a:t> </a:t>
            </a:r>
            <a:r>
              <a:rPr lang="en-US" sz="1600" b="1" dirty="0" err="1"/>
              <a:t>PkM</a:t>
            </a:r>
            <a:r>
              <a:rPr lang="id-ID" sz="1600" b="1" dirty="0"/>
              <a:t> dengan sumber pembiayaan dari </a:t>
            </a:r>
            <a:r>
              <a:rPr lang="id-ID" sz="1600" b="1"/>
              <a:t>DTPS.</a:t>
            </a:r>
            <a:endParaRPr lang="id-ID" sz="16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2035731"/>
              </p:ext>
            </p:extLst>
          </p:nvPr>
        </p:nvGraphicFramePr>
        <p:xfrm>
          <a:off x="302577" y="1444263"/>
          <a:ext cx="8593776" cy="3615442"/>
        </p:xfrm>
        <a:graphic>
          <a:graphicData uri="http://schemas.openxmlformats.org/drawingml/2006/table">
            <a:tbl>
              <a:tblPr firstRow="1" firstCol="1" bandRow="1"/>
              <a:tblGrid>
                <a:gridCol w="974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26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4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47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87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090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Sumber Pembiayaan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Judul 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0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0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0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lphaLcParenR"/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Perguruan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Tinggi </a:t>
                      </a:r>
                    </a:p>
                    <a:p>
                      <a:pPr marL="457200" indent="-457200">
                        <a:lnSpc>
                          <a:spcPct val="115000"/>
                        </a:lnSpc>
                        <a:spcAft>
                          <a:spcPts val="0"/>
                        </a:spcAft>
                        <a:buAutoNum type="alphaLcParenR"/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Mandiri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Lembaga dalam negeri (diluar PT)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0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Lembaga luar negeri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090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6914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71" y="806801"/>
            <a:ext cx="8705850" cy="511640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3.b.4.</a:t>
            </a:r>
            <a:r>
              <a:rPr lang="id-ID" sz="2400" b="1" dirty="0">
                <a:latin typeface="+mn-lt"/>
              </a:rPr>
              <a:t> Publikasi Ilmiah</a:t>
            </a:r>
            <a:r>
              <a:rPr lang="en-US" sz="2400" b="1" dirty="0">
                <a:latin typeface="+mn-lt"/>
              </a:rPr>
              <a:t> DTPS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899" y="6149978"/>
            <a:ext cx="8705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b="1" dirty="0"/>
              <a:t>Tuliskan jumlah publikasi ilmiah dengan judul yang relevan dengan bidang Program</a:t>
            </a:r>
            <a:r>
              <a:rPr lang="en-US" sz="1600" b="1" dirty="0"/>
              <a:t> </a:t>
            </a:r>
            <a:r>
              <a:rPr lang="sv-SE" sz="1600" b="1" dirty="0"/>
              <a:t>Studi, yang dihasilkan oleh DTPS dalam 3 tahun terakhir</a:t>
            </a:r>
            <a:endParaRPr lang="en-US" sz="16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6268915"/>
              </p:ext>
            </p:extLst>
          </p:nvPr>
        </p:nvGraphicFramePr>
        <p:xfrm>
          <a:off x="190502" y="1360184"/>
          <a:ext cx="8751477" cy="4451451"/>
        </p:xfrm>
        <a:graphic>
          <a:graphicData uri="http://schemas.openxmlformats.org/drawingml/2006/table">
            <a:tbl>
              <a:tblPr/>
              <a:tblGrid>
                <a:gridCol w="942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1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47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Jenis 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Publikasi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Judul 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7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tidak terakreditasi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A1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 terakreditasi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A2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internasional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A3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internasional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bereputasi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Seminar 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wilayah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lokal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perguruan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tinggi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B1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Seminar nasional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B2 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Seminar internasional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8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ulisan di media massa 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wilayah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8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8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ulisan di media massa </a:t>
                      </a:r>
                      <a:r>
                        <a:rPr lang="en-US" sz="18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8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C2</a:t>
                      </a:r>
                      <a:r>
                        <a:rPr lang="id-ID" sz="18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95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ulisan di media massa inter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8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C3</a:t>
                      </a:r>
                      <a:r>
                        <a:rPr lang="id-ID" sz="18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475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633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71" y="702026"/>
            <a:ext cx="8705850" cy="511640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3.b.4.</a:t>
            </a:r>
            <a:r>
              <a:rPr lang="id-ID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Pagelaran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pameran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presentasi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publikasi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Ilmiah</a:t>
            </a:r>
            <a:r>
              <a:rPr lang="en-US" sz="2400" b="1" dirty="0">
                <a:latin typeface="+mn-lt"/>
              </a:rPr>
              <a:t> DTPS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1317" y="5823287"/>
            <a:ext cx="885305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FF0000"/>
                </a:solidFill>
              </a:rPr>
              <a:t>Diisi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oleh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pengusul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dari</a:t>
            </a:r>
            <a:r>
              <a:rPr lang="en-US" sz="1600" b="1" dirty="0">
                <a:solidFill>
                  <a:srgbClr val="FF0000"/>
                </a:solidFill>
              </a:rPr>
              <a:t> Program </a:t>
            </a:r>
            <a:r>
              <a:rPr lang="en-US" sz="1600" b="1" dirty="0" err="1">
                <a:solidFill>
                  <a:srgbClr val="FF0000"/>
                </a:solidFill>
              </a:rPr>
              <a:t>Studi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pada</a:t>
            </a:r>
            <a:r>
              <a:rPr lang="en-US" sz="1600" b="1" dirty="0">
                <a:solidFill>
                  <a:srgbClr val="FF0000"/>
                </a:solidFill>
              </a:rPr>
              <a:t> program Diploma </a:t>
            </a:r>
            <a:r>
              <a:rPr lang="en-US" sz="1600" b="1" dirty="0" err="1">
                <a:solidFill>
                  <a:srgbClr val="FF0000"/>
                </a:solidFill>
              </a:rPr>
              <a:t>Tiga</a:t>
            </a:r>
            <a:r>
              <a:rPr lang="en-US" sz="1600" b="1" dirty="0">
                <a:solidFill>
                  <a:srgbClr val="FF0000"/>
                </a:solidFill>
              </a:rPr>
              <a:t>/</a:t>
            </a:r>
            <a:r>
              <a:rPr lang="en-US" sz="1600" b="1" dirty="0" err="1">
                <a:solidFill>
                  <a:srgbClr val="FF0000"/>
                </a:solidFill>
              </a:rPr>
              <a:t>Sarjana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Terapan</a:t>
            </a:r>
            <a:r>
              <a:rPr lang="en-US" sz="1600" b="1" dirty="0">
                <a:solidFill>
                  <a:srgbClr val="FF0000"/>
                </a:solidFill>
              </a:rPr>
              <a:t>/Magister </a:t>
            </a:r>
            <a:r>
              <a:rPr lang="en-US" sz="1600" b="1" dirty="0" err="1">
                <a:solidFill>
                  <a:srgbClr val="FF0000"/>
                </a:solidFill>
              </a:rPr>
              <a:t>Terapan</a:t>
            </a:r>
            <a:r>
              <a:rPr lang="en-US" sz="1600" b="1" dirty="0">
                <a:solidFill>
                  <a:srgbClr val="FF0000"/>
                </a:solidFill>
              </a:rPr>
              <a:t>/</a:t>
            </a:r>
            <a:r>
              <a:rPr lang="en-US" sz="1600" b="1" dirty="0" err="1">
                <a:solidFill>
                  <a:srgbClr val="FF0000"/>
                </a:solidFill>
              </a:rPr>
              <a:t>Doktor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Terapan</a:t>
            </a:r>
            <a:r>
              <a:rPr lang="en-US" sz="1600" b="1" dirty="0">
                <a:solidFill>
                  <a:srgbClr val="FF0000"/>
                </a:solidFill>
              </a:rPr>
              <a:t>. </a:t>
            </a:r>
          </a:p>
          <a:p>
            <a:r>
              <a:rPr lang="en-US" sz="1600" dirty="0" err="1"/>
              <a:t>Tuliskan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pagelaran</a:t>
            </a:r>
            <a:r>
              <a:rPr lang="en-US" sz="1600" dirty="0"/>
              <a:t>/</a:t>
            </a:r>
            <a:r>
              <a:rPr lang="en-US" sz="1600" dirty="0" err="1"/>
              <a:t>pameran</a:t>
            </a:r>
            <a:r>
              <a:rPr lang="en-US" sz="1600" dirty="0"/>
              <a:t>/</a:t>
            </a:r>
            <a:r>
              <a:rPr lang="en-US" sz="1600" dirty="0" err="1"/>
              <a:t>presentasi</a:t>
            </a:r>
            <a:r>
              <a:rPr lang="en-US" sz="1600" dirty="0"/>
              <a:t>/</a:t>
            </a:r>
            <a:r>
              <a:rPr lang="en-US" sz="1600" dirty="0" err="1"/>
              <a:t>publikasi</a:t>
            </a:r>
            <a:r>
              <a:rPr lang="en-US" sz="1600" dirty="0"/>
              <a:t> </a:t>
            </a:r>
            <a:r>
              <a:rPr lang="en-US" sz="1600" dirty="0" err="1"/>
              <a:t>ilmiah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tema</a:t>
            </a:r>
            <a:r>
              <a:rPr lang="en-US" sz="1600" dirty="0"/>
              <a:t> yang </a:t>
            </a:r>
            <a:r>
              <a:rPr lang="en-US" sz="1600" dirty="0" err="1"/>
              <a:t>relevan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bidang</a:t>
            </a:r>
            <a:r>
              <a:rPr lang="en-US" sz="1600" dirty="0"/>
              <a:t> program </a:t>
            </a:r>
            <a:r>
              <a:rPr lang="en-US" sz="1600" dirty="0" err="1"/>
              <a:t>studi</a:t>
            </a:r>
            <a:r>
              <a:rPr lang="en-US" sz="1600" dirty="0"/>
              <a:t>, yang </a:t>
            </a:r>
            <a:r>
              <a:rPr lang="en-US" sz="1600" dirty="0" err="1"/>
              <a:t>dihasilkan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DTPS </a:t>
            </a:r>
            <a:r>
              <a:rPr lang="en-US" sz="1600" dirty="0" err="1"/>
              <a:t>dalam</a:t>
            </a:r>
            <a:r>
              <a:rPr lang="en-US" sz="1600" dirty="0"/>
              <a:t> 3 </a:t>
            </a:r>
            <a:r>
              <a:rPr lang="en-US" sz="1600" err="1"/>
              <a:t>tahun</a:t>
            </a:r>
            <a:r>
              <a:rPr lang="en-US" sz="1600"/>
              <a:t> terakhir.</a:t>
            </a:r>
            <a:endParaRPr lang="en-US" sz="16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2296869"/>
              </p:ext>
            </p:extLst>
          </p:nvPr>
        </p:nvGraphicFramePr>
        <p:xfrm>
          <a:off x="190502" y="1154441"/>
          <a:ext cx="8751477" cy="4699318"/>
        </p:xfrm>
        <a:graphic>
          <a:graphicData uri="http://schemas.openxmlformats.org/drawingml/2006/table">
            <a:tbl>
              <a:tblPr/>
              <a:tblGrid>
                <a:gridCol w="942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1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47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Jenis </a:t>
                      </a: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Publikasi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Judul 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7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 di jurnal nasional tidak </a:t>
                      </a:r>
                      <a:r>
                        <a:rPr lang="it-IT" sz="16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terakreditasi </a:t>
                      </a:r>
                      <a:endParaRPr lang="it-IT" sz="1600" b="0" i="0" u="none" strike="noStrike" kern="1200" baseline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A1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 di jurnal nasional terakreditasi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A2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jurnal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internasional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A3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 di jurnal internasional bereputasi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 seminar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wilayah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lokal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perguruan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tinggi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B1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 seminar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nasional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B2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 seminar 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internasional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Pagelaran/pameran/presentasi dalam forum di tingkat wilayah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Pagelaran/pameran/presentasi dalam forum di tingkat nasional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C2</a:t>
                      </a:r>
                      <a:r>
                        <a:rPr lang="id-ID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95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Pagelaran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pameran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presentasi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forum di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tingkat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6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internasional</a:t>
                      </a:r>
                      <a:r>
                        <a:rPr lang="en-US" sz="16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C3</a:t>
                      </a:r>
                      <a:r>
                        <a:rPr lang="id-ID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104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600214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847532"/>
            <a:ext cx="8705850" cy="612540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3.b.5. </a:t>
            </a:r>
            <a:r>
              <a:rPr lang="en-US" sz="2400" b="1" dirty="0" err="1">
                <a:latin typeface="+mn-lt"/>
              </a:rPr>
              <a:t>Karya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i</a:t>
            </a:r>
            <a:r>
              <a:rPr lang="id-ID" sz="2400" b="1" dirty="0">
                <a:latin typeface="+mn-lt"/>
              </a:rPr>
              <a:t>lmiah </a:t>
            </a:r>
            <a:r>
              <a:rPr lang="en-US" sz="2400" b="1" dirty="0">
                <a:latin typeface="+mn-lt"/>
              </a:rPr>
              <a:t>DTPS </a:t>
            </a:r>
            <a:r>
              <a:rPr lang="id-ID" sz="2400" b="1" dirty="0">
                <a:latin typeface="+mn-lt"/>
              </a:rPr>
              <a:t>yang </a:t>
            </a:r>
            <a:r>
              <a:rPr lang="en-US" sz="2400" b="1" dirty="0" err="1">
                <a:latin typeface="+mn-lt"/>
              </a:rPr>
              <a:t>disitasi</a:t>
            </a:r>
            <a:r>
              <a:rPr lang="en-US" sz="2400" b="1" dirty="0">
                <a:latin typeface="+mn-lt"/>
              </a:rPr>
              <a:t> </a:t>
            </a:r>
            <a:r>
              <a:rPr lang="id-ID" sz="2400" b="1" dirty="0">
                <a:latin typeface="+mn-lt"/>
              </a:rPr>
              <a:t>dalam 3 tahun terakhir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0500" y="5210683"/>
            <a:ext cx="8705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sv-SE" sz="2000" b="1" dirty="0">
                <a:solidFill>
                  <a:srgbClr val="FF0000"/>
                </a:solidFill>
              </a:rPr>
              <a:t>Diisi oleh pengusul dari program studi pada program Sarjana/Sarjana Terapan/Magister/Magister Terapan/Doktor/Doktor Terapan. </a:t>
            </a:r>
            <a:endParaRPr lang="id-ID" sz="2000" b="1" u="sng" dirty="0">
              <a:solidFill>
                <a:srgbClr val="FF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id-ID" sz="2000" b="1" dirty="0"/>
              <a:t>Tuliskan judul artikel </a:t>
            </a:r>
            <a:r>
              <a:rPr lang="en-US" sz="2000" b="1" dirty="0" err="1"/>
              <a:t>karya</a:t>
            </a:r>
            <a:r>
              <a:rPr lang="en-US" sz="2000" b="1" dirty="0"/>
              <a:t> </a:t>
            </a:r>
            <a:r>
              <a:rPr lang="id-ID" sz="2000" b="1" dirty="0"/>
              <a:t>ilmiah </a:t>
            </a:r>
            <a:r>
              <a:rPr lang="en-US" sz="2000" b="1" dirty="0"/>
              <a:t>DTPS </a:t>
            </a:r>
            <a:r>
              <a:rPr lang="id-ID" sz="2000" b="1" dirty="0"/>
              <a:t>yang disitasi dalam 3 tahun terakhir</a:t>
            </a:r>
            <a:r>
              <a:rPr lang="en-US" sz="2000" b="1" dirty="0"/>
              <a:t>. 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 err="1"/>
              <a:t>Judul</a:t>
            </a:r>
            <a:r>
              <a:rPr lang="en-US" sz="2000" b="1" dirty="0"/>
              <a:t> </a:t>
            </a:r>
            <a:r>
              <a:rPr lang="en-US" sz="2000" b="1" dirty="0" err="1"/>
              <a:t>artikel</a:t>
            </a:r>
            <a:r>
              <a:rPr lang="en-US" sz="2000" b="1" dirty="0"/>
              <a:t> yang </a:t>
            </a:r>
            <a:r>
              <a:rPr lang="en-US" sz="2000" b="1" dirty="0" err="1"/>
              <a:t>disitasi</a:t>
            </a:r>
            <a:r>
              <a:rPr lang="en-US" sz="2000" b="1" dirty="0"/>
              <a:t> </a:t>
            </a:r>
            <a:r>
              <a:rPr lang="en-US" sz="2000" b="1" dirty="0" err="1"/>
              <a:t>harus</a:t>
            </a:r>
            <a:r>
              <a:rPr lang="en-US" sz="2000" b="1" dirty="0"/>
              <a:t> </a:t>
            </a:r>
            <a:r>
              <a:rPr lang="en-US" sz="2000" b="1" dirty="0" err="1"/>
              <a:t>relevan</a:t>
            </a:r>
            <a:r>
              <a:rPr lang="en-US" sz="2000" b="1" dirty="0"/>
              <a:t> </a:t>
            </a:r>
            <a:r>
              <a:rPr lang="en-US" sz="2000" b="1" dirty="0" err="1"/>
              <a:t>dengan</a:t>
            </a:r>
            <a:r>
              <a:rPr lang="en-US" sz="2000" b="1" dirty="0"/>
              <a:t> </a:t>
            </a:r>
            <a:r>
              <a:rPr lang="en-US" sz="2000" b="1" dirty="0" err="1"/>
              <a:t>bidang</a:t>
            </a:r>
            <a:r>
              <a:rPr lang="en-US" sz="2000" b="1" dirty="0"/>
              <a:t> Program </a:t>
            </a:r>
            <a:r>
              <a:rPr lang="en-US" sz="2000" b="1" dirty="0" err="1"/>
              <a:t>Studi</a:t>
            </a:r>
            <a:r>
              <a:rPr lang="en-US" sz="2000" b="1" dirty="0"/>
              <a:t>.</a:t>
            </a:r>
            <a:r>
              <a:rPr lang="id-ID" sz="2000" b="1" dirty="0"/>
              <a:t> </a:t>
            </a:r>
            <a:endParaRPr lang="en-US" sz="20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Kinerja Dosen</a:t>
            </a:r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554346"/>
              </p:ext>
            </p:extLst>
          </p:nvPr>
        </p:nvGraphicFramePr>
        <p:xfrm>
          <a:off x="190500" y="1569758"/>
          <a:ext cx="8705850" cy="3419187"/>
        </p:xfrm>
        <a:graphic>
          <a:graphicData uri="http://schemas.openxmlformats.org/drawingml/2006/table">
            <a:tbl>
              <a:tblPr/>
              <a:tblGrid>
                <a:gridCol w="8534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41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26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792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219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Nama Dosen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Judul Artikel yang Disitasi (Jurnal/Buku, Volume, 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Tahun, 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Nomor, Halaman)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Sitasi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4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1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1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154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54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84567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851912"/>
            <a:ext cx="8864599" cy="823914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3.b.6. </a:t>
            </a:r>
            <a:r>
              <a:rPr lang="en-US" sz="2400" b="1" dirty="0" err="1">
                <a:latin typeface="+mn-lt"/>
              </a:rPr>
              <a:t>Produk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Jasa</a:t>
            </a:r>
            <a:r>
              <a:rPr lang="en-US" sz="2400" b="1" dirty="0">
                <a:latin typeface="+mn-lt"/>
              </a:rPr>
              <a:t> DTPS yang </a:t>
            </a:r>
            <a:r>
              <a:rPr lang="en-US" sz="2400" b="1" dirty="0" err="1">
                <a:latin typeface="+mn-lt"/>
              </a:rPr>
              <a:t>Diadopsi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oleh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Industri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Masyarakat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7318" y="5716106"/>
            <a:ext cx="870585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b="1" dirty="0" err="1">
                <a:solidFill>
                  <a:srgbClr val="FF0000"/>
                </a:solidFill>
              </a:rPr>
              <a:t>Diisi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oleh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pengusul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dari</a:t>
            </a:r>
            <a:r>
              <a:rPr lang="en-US" sz="1600" b="1" dirty="0">
                <a:solidFill>
                  <a:srgbClr val="FF0000"/>
                </a:solidFill>
              </a:rPr>
              <a:t> program </a:t>
            </a:r>
            <a:r>
              <a:rPr lang="en-US" sz="1600" b="1" dirty="0" err="1">
                <a:solidFill>
                  <a:srgbClr val="FF0000"/>
                </a:solidFill>
              </a:rPr>
              <a:t>studi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pada</a:t>
            </a:r>
            <a:r>
              <a:rPr lang="en-US" sz="1600" b="1" dirty="0">
                <a:solidFill>
                  <a:srgbClr val="FF0000"/>
                </a:solidFill>
              </a:rPr>
              <a:t> program Diploma </a:t>
            </a:r>
            <a:r>
              <a:rPr lang="en-US" sz="1600" b="1" dirty="0" err="1">
                <a:solidFill>
                  <a:srgbClr val="FF0000"/>
                </a:solidFill>
              </a:rPr>
              <a:t>Tiga</a:t>
            </a:r>
            <a:r>
              <a:rPr lang="en-US" sz="1600" b="1" dirty="0">
                <a:solidFill>
                  <a:srgbClr val="FF0000"/>
                </a:solidFill>
              </a:rPr>
              <a:t>/</a:t>
            </a:r>
            <a:r>
              <a:rPr lang="en-US" sz="1600" b="1" dirty="0" err="1">
                <a:solidFill>
                  <a:srgbClr val="FF0000"/>
                </a:solidFill>
              </a:rPr>
              <a:t>Sarjana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Terapan</a:t>
            </a:r>
            <a:r>
              <a:rPr lang="en-US" sz="1600" b="1" dirty="0">
                <a:solidFill>
                  <a:srgbClr val="FF0000"/>
                </a:solidFill>
              </a:rPr>
              <a:t>/Magister </a:t>
            </a:r>
            <a:r>
              <a:rPr lang="en-US" sz="1600" b="1" dirty="0" err="1">
                <a:solidFill>
                  <a:srgbClr val="FF0000"/>
                </a:solidFill>
              </a:rPr>
              <a:t>Terapan</a:t>
            </a:r>
            <a:r>
              <a:rPr lang="en-US" sz="1600" b="1" dirty="0">
                <a:solidFill>
                  <a:srgbClr val="FF0000"/>
                </a:solidFill>
              </a:rPr>
              <a:t>/</a:t>
            </a:r>
            <a:r>
              <a:rPr lang="en-US" sz="1600" b="1" dirty="0" err="1">
                <a:solidFill>
                  <a:srgbClr val="FF0000"/>
                </a:solidFill>
              </a:rPr>
              <a:t>Doktor</a:t>
            </a:r>
            <a:r>
              <a:rPr lang="en-US" sz="1600" b="1" dirty="0">
                <a:solidFill>
                  <a:srgbClr val="FF0000"/>
                </a:solidFill>
              </a:rPr>
              <a:t> </a:t>
            </a:r>
            <a:r>
              <a:rPr lang="en-US" sz="1600" b="1" dirty="0" err="1">
                <a:solidFill>
                  <a:srgbClr val="FF0000"/>
                </a:solidFill>
              </a:rPr>
              <a:t>Terapan</a:t>
            </a:r>
            <a:r>
              <a:rPr lang="en-US" sz="1600" b="1" dirty="0">
                <a:solidFill>
                  <a:srgbClr val="FF0000"/>
                </a:solidFill>
              </a:rPr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id-ID" sz="1600" b="1" dirty="0"/>
              <a:t>Tuliskan </a:t>
            </a:r>
            <a:r>
              <a:rPr lang="en-US" sz="1600" b="1" dirty="0" err="1"/>
              <a:t>produk</a:t>
            </a:r>
            <a:r>
              <a:rPr lang="en-US" sz="1600" b="1" dirty="0"/>
              <a:t>/</a:t>
            </a:r>
            <a:r>
              <a:rPr lang="en-US" sz="1600" b="1" dirty="0" err="1"/>
              <a:t>jasa</a:t>
            </a:r>
            <a:r>
              <a:rPr lang="en-US" sz="1600" b="1" dirty="0"/>
              <a:t> </a:t>
            </a:r>
            <a:r>
              <a:rPr lang="en-US" sz="1600" b="1" dirty="0" err="1"/>
              <a:t>karya</a:t>
            </a:r>
            <a:r>
              <a:rPr lang="en-US" sz="1600" b="1" dirty="0"/>
              <a:t> DTPS </a:t>
            </a:r>
            <a:r>
              <a:rPr lang="id-ID" sz="1600" b="1" dirty="0"/>
              <a:t>yang </a:t>
            </a:r>
            <a:r>
              <a:rPr lang="en-US" sz="1600" b="1" dirty="0" err="1"/>
              <a:t>diadopsi</a:t>
            </a:r>
            <a:r>
              <a:rPr lang="en-US" sz="1600" b="1" dirty="0"/>
              <a:t> </a:t>
            </a:r>
            <a:r>
              <a:rPr lang="en-US" sz="1600" b="1" dirty="0" err="1"/>
              <a:t>oleh</a:t>
            </a:r>
            <a:r>
              <a:rPr lang="en-US" sz="1600" b="1" dirty="0"/>
              <a:t> </a:t>
            </a:r>
            <a:r>
              <a:rPr lang="en-US" sz="1600" b="1" dirty="0" err="1"/>
              <a:t>industri</a:t>
            </a:r>
            <a:r>
              <a:rPr lang="en-US" sz="1600" b="1" dirty="0"/>
              <a:t>/</a:t>
            </a:r>
            <a:r>
              <a:rPr lang="en-US" sz="1600" b="1" dirty="0" err="1"/>
              <a:t>masyarakat</a:t>
            </a:r>
            <a:r>
              <a:rPr lang="en-US" sz="1600" b="1" dirty="0"/>
              <a:t> </a:t>
            </a:r>
            <a:r>
              <a:rPr lang="id-ID" sz="1600" b="1" dirty="0"/>
              <a:t>dalam 3 tahun terakhir</a:t>
            </a:r>
            <a:r>
              <a:rPr lang="en-US" sz="1600" b="1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b="1" dirty="0" err="1"/>
              <a:t>Jenis</a:t>
            </a:r>
            <a:r>
              <a:rPr lang="en-US" sz="1600" b="1" dirty="0"/>
              <a:t> </a:t>
            </a:r>
            <a:r>
              <a:rPr lang="en-US" sz="1600" b="1" dirty="0" err="1"/>
              <a:t>produk</a:t>
            </a:r>
            <a:r>
              <a:rPr lang="en-US" sz="1600" b="1" dirty="0"/>
              <a:t>/</a:t>
            </a:r>
            <a:r>
              <a:rPr lang="en-US" sz="1600" b="1" dirty="0" err="1"/>
              <a:t>jasa</a:t>
            </a:r>
            <a:r>
              <a:rPr lang="en-US" sz="1600" b="1" dirty="0"/>
              <a:t> </a:t>
            </a:r>
            <a:r>
              <a:rPr lang="en-US" sz="1600" b="1" dirty="0" err="1"/>
              <a:t>harus</a:t>
            </a:r>
            <a:r>
              <a:rPr lang="en-US" sz="1600" b="1" dirty="0"/>
              <a:t> </a:t>
            </a:r>
            <a:r>
              <a:rPr lang="en-US" sz="1600" b="1" dirty="0" err="1"/>
              <a:t>relevan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bidang</a:t>
            </a:r>
            <a:r>
              <a:rPr lang="en-US" sz="1600" b="1" dirty="0"/>
              <a:t> Program </a:t>
            </a:r>
            <a:r>
              <a:rPr lang="en-US" sz="1600" b="1" dirty="0" err="1"/>
              <a:t>Studi</a:t>
            </a:r>
            <a:r>
              <a:rPr lang="en-US" sz="1600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-1" y="125307"/>
            <a:ext cx="3724275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  Kinerja Dosen</a:t>
            </a:r>
            <a:endParaRPr lang="en-US" sz="28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4599818"/>
              </p:ext>
            </p:extLst>
          </p:nvPr>
        </p:nvGraphicFramePr>
        <p:xfrm>
          <a:off x="190500" y="1714631"/>
          <a:ext cx="8579486" cy="3702840"/>
        </p:xfrm>
        <a:graphic>
          <a:graphicData uri="http://schemas.openxmlformats.org/drawingml/2006/table">
            <a:tbl>
              <a:tblPr/>
              <a:tblGrid>
                <a:gridCol w="894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9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635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96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Produk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Jasa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Deskripsi Produk/Jasa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Bukti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10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(1)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(2)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78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78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3654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7" y="912574"/>
            <a:ext cx="3152774" cy="700115"/>
          </a:xfrm>
        </p:spPr>
        <p:txBody>
          <a:bodyPr>
            <a:noAutofit/>
          </a:bodyPr>
          <a:lstStyle/>
          <a:p>
            <a:r>
              <a:rPr lang="id-ID" sz="2000" b="1" dirty="0">
                <a:latin typeface="+mn-lt"/>
              </a:rPr>
              <a:t>Tabel </a:t>
            </a:r>
            <a:r>
              <a:rPr lang="en-US" sz="2000" b="1" dirty="0">
                <a:latin typeface="+mn-lt"/>
              </a:rPr>
              <a:t>3.b.5.</a:t>
            </a:r>
            <a:r>
              <a:rPr lang="id-ID" sz="2000" b="1" dirty="0">
                <a:latin typeface="+mn-lt"/>
              </a:rPr>
              <a:t> Luaran </a:t>
            </a:r>
            <a:r>
              <a:rPr lang="en-US" sz="2000" b="1" dirty="0" err="1">
                <a:latin typeface="+mn-lt"/>
              </a:rPr>
              <a:t>penelitian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PkM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Lainnya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oleh</a:t>
            </a:r>
            <a:r>
              <a:rPr lang="en-US" sz="2000" b="1" dirty="0">
                <a:latin typeface="+mn-lt"/>
              </a:rPr>
              <a:t> DTPS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627" y="2251259"/>
            <a:ext cx="326707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b="1" dirty="0"/>
              <a:t>Tuliskan </a:t>
            </a:r>
            <a:r>
              <a:rPr lang="en-US" b="1" dirty="0" err="1"/>
              <a:t>judul</a:t>
            </a:r>
            <a:r>
              <a:rPr lang="en-US" b="1" dirty="0"/>
              <a:t> </a:t>
            </a:r>
            <a:r>
              <a:rPr lang="id-ID" b="1" dirty="0"/>
              <a:t>luaran penelitian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judul</a:t>
            </a:r>
            <a:r>
              <a:rPr lang="en-US" b="1" dirty="0"/>
              <a:t> </a:t>
            </a:r>
            <a:r>
              <a:rPr lang="en-US" b="1" dirty="0" err="1"/>
              <a:t>luaran</a:t>
            </a:r>
            <a:r>
              <a:rPr lang="en-US" b="1" dirty="0"/>
              <a:t> </a:t>
            </a:r>
            <a:r>
              <a:rPr lang="en-US" b="1" dirty="0" err="1"/>
              <a:t>PkM</a:t>
            </a:r>
            <a:r>
              <a:rPr lang="en-US" b="1" dirty="0"/>
              <a:t> </a:t>
            </a:r>
            <a:r>
              <a:rPr lang="id-ID" b="1" dirty="0"/>
              <a:t>yang dihasilkan </a:t>
            </a:r>
            <a:r>
              <a:rPr lang="en-US" b="1" dirty="0"/>
              <a:t>DTPS</a:t>
            </a:r>
            <a:r>
              <a:rPr lang="id-ID" b="1" dirty="0"/>
              <a:t> dalam 3 tahun terakhir</a:t>
            </a:r>
            <a:r>
              <a:rPr lang="en-US" b="1" dirty="0"/>
              <a:t>. </a:t>
            </a:r>
            <a:r>
              <a:rPr lang="en-US" b="1" dirty="0" err="1"/>
              <a:t>Jenis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judul</a:t>
            </a:r>
            <a:r>
              <a:rPr lang="en-US" b="1" dirty="0"/>
              <a:t> </a:t>
            </a:r>
            <a:r>
              <a:rPr lang="en-US" b="1" dirty="0" err="1"/>
              <a:t>luaran</a:t>
            </a:r>
            <a:r>
              <a:rPr lang="en-US" b="1" dirty="0"/>
              <a:t> </a:t>
            </a:r>
            <a:r>
              <a:rPr lang="en-US" b="1" dirty="0" err="1"/>
              <a:t>harus</a:t>
            </a:r>
            <a:r>
              <a:rPr lang="en-US" b="1" dirty="0"/>
              <a:t> </a:t>
            </a:r>
            <a:r>
              <a:rPr lang="en-US" b="1" dirty="0" err="1"/>
              <a:t>relevan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bidang</a:t>
            </a:r>
            <a:r>
              <a:rPr lang="en-US" b="1" dirty="0"/>
              <a:t> Program </a:t>
            </a:r>
            <a:r>
              <a:rPr lang="en-US" b="1" dirty="0" err="1"/>
              <a:t>Studi</a:t>
            </a:r>
            <a:r>
              <a:rPr lang="en-US" b="1" dirty="0"/>
              <a:t>.</a:t>
            </a:r>
          </a:p>
          <a:p>
            <a:endParaRPr lang="en-US" b="1" dirty="0"/>
          </a:p>
          <a:p>
            <a:r>
              <a:rPr lang="en-US" b="1" dirty="0" err="1"/>
              <a:t>Keterangan</a:t>
            </a:r>
            <a:r>
              <a:rPr lang="id-ID" b="1" dirty="0"/>
              <a:t>:</a:t>
            </a:r>
            <a:endParaRPr lang="en-US" b="1" dirty="0"/>
          </a:p>
          <a:p>
            <a:r>
              <a:rPr lang="en-US" b="1" baseline="30000" dirty="0"/>
              <a:t>1)</a:t>
            </a:r>
            <a:r>
              <a:rPr lang="en-US" b="1" dirty="0"/>
              <a:t> </a:t>
            </a:r>
            <a:r>
              <a:rPr lang="en-US" b="1" dirty="0" err="1"/>
              <a:t>Luaran</a:t>
            </a:r>
            <a:r>
              <a:rPr lang="en-US" b="1" dirty="0"/>
              <a:t> </a:t>
            </a:r>
            <a:r>
              <a:rPr lang="en-US" b="1" dirty="0" err="1"/>
              <a:t>penelitian</a:t>
            </a:r>
            <a:r>
              <a:rPr lang="en-US" b="1" dirty="0"/>
              <a:t>/</a:t>
            </a:r>
            <a:r>
              <a:rPr lang="en-US" b="1" dirty="0" err="1"/>
              <a:t>PkM</a:t>
            </a:r>
            <a:r>
              <a:rPr lang="en-US" b="1" dirty="0"/>
              <a:t> yang </a:t>
            </a:r>
            <a:r>
              <a:rPr lang="en-US" b="1" dirty="0" err="1"/>
              <a:t>mendapat</a:t>
            </a:r>
            <a:r>
              <a:rPr lang="en-US" b="1" dirty="0"/>
              <a:t> </a:t>
            </a:r>
            <a:r>
              <a:rPr lang="en-US" b="1" dirty="0" err="1"/>
              <a:t>pengakuan</a:t>
            </a:r>
            <a:r>
              <a:rPr lang="en-US" b="1" dirty="0"/>
              <a:t> </a:t>
            </a:r>
            <a:r>
              <a:rPr lang="en-US" b="1" dirty="0" err="1"/>
              <a:t>Hak</a:t>
            </a:r>
            <a:r>
              <a:rPr lang="en-US" b="1" dirty="0"/>
              <a:t> </a:t>
            </a:r>
            <a:r>
              <a:rPr lang="en-US" b="1" dirty="0" err="1"/>
              <a:t>Kekayaan</a:t>
            </a:r>
            <a:r>
              <a:rPr lang="en-US" b="1" dirty="0"/>
              <a:t> </a:t>
            </a:r>
            <a:r>
              <a:rPr lang="en-US" b="1" dirty="0" err="1"/>
              <a:t>Intelektual</a:t>
            </a:r>
            <a:r>
              <a:rPr lang="en-US" b="1" dirty="0"/>
              <a:t> (HKI) </a:t>
            </a:r>
            <a:r>
              <a:rPr lang="en-US" b="1" dirty="0" err="1"/>
              <a:t>dibuktikan</a:t>
            </a:r>
            <a:r>
              <a:rPr lang="en-US" b="1" dirty="0"/>
              <a:t> </a:t>
            </a:r>
            <a:r>
              <a:rPr lang="en-US" b="1" dirty="0" err="1"/>
              <a:t>dengan</a:t>
            </a:r>
            <a:r>
              <a:rPr lang="en-US" b="1" dirty="0"/>
              <a:t> </a:t>
            </a:r>
            <a:r>
              <a:rPr lang="en-US" b="1" dirty="0" err="1"/>
              <a:t>surat</a:t>
            </a:r>
            <a:r>
              <a:rPr lang="en-US" b="1" dirty="0"/>
              <a:t> </a:t>
            </a:r>
            <a:r>
              <a:rPr lang="en-US" b="1" dirty="0" err="1"/>
              <a:t>penetapan</a:t>
            </a:r>
            <a:r>
              <a:rPr lang="en-US" b="1" dirty="0"/>
              <a:t> </a:t>
            </a:r>
            <a:r>
              <a:rPr lang="en-US" b="1" dirty="0" err="1"/>
              <a:t>oleh</a:t>
            </a:r>
            <a:r>
              <a:rPr lang="en-US" b="1" dirty="0"/>
              <a:t> </a:t>
            </a:r>
            <a:r>
              <a:rPr lang="en-US" b="1" dirty="0" err="1"/>
              <a:t>Kemenkumham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kementerian</a:t>
            </a:r>
            <a:r>
              <a:rPr lang="en-US" b="1" dirty="0"/>
              <a:t> lain yang </a:t>
            </a:r>
            <a:r>
              <a:rPr lang="en-US" b="1" dirty="0" err="1"/>
              <a:t>berwenang</a:t>
            </a:r>
            <a:r>
              <a:rPr lang="en-US" b="1" dirty="0"/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   Kinerja Dosen</a:t>
            </a:r>
            <a:endParaRPr lang="en-US" sz="28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534372"/>
              </p:ext>
            </p:extLst>
          </p:nvPr>
        </p:nvGraphicFramePr>
        <p:xfrm>
          <a:off x="3352801" y="185624"/>
          <a:ext cx="5714999" cy="6188342"/>
        </p:xfrm>
        <a:graphic>
          <a:graphicData uri="http://schemas.openxmlformats.org/drawingml/2006/table">
            <a:tbl>
              <a:tblPr/>
              <a:tblGrid>
                <a:gridCol w="4976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8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19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1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Judul 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Luaran Penel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itian/PkM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8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HKI </a:t>
                      </a:r>
                      <a:r>
                        <a:rPr lang="en-US" sz="12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Paten,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Paten Sederhana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5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HKI </a:t>
                      </a:r>
                      <a:r>
                        <a:rPr lang="en-US" sz="1200" b="1" baseline="30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 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Hak Cipta,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Desain Produk Industri,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Perlindungan Varietas Tanaman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(Sertifikat Perlindungan Varietas Tanaman, Sertifikat Pelepasan Varietas, Sertifikat Pendaftaran Varietas)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Desain Tata Letak Sirkuit Terpadu,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dll.)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8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Teknologi Tepat Guna, Produk (Produk Terstandarisasi, Produk Tersertifikasi), Karya Seni, Rekayasa Sosial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Buku ber-ISBN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1" i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Book Chapter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2687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178303" y="2946873"/>
            <a:ext cx="4394643" cy="1028294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 err="1">
                <a:solidFill>
                  <a:srgbClr val="FFFF00"/>
                </a:solidFill>
              </a:rPr>
              <a:t>Keuangan</a:t>
            </a:r>
            <a:r>
              <a:rPr lang="en-US" sz="2800" b="1" dirty="0">
                <a:solidFill>
                  <a:srgbClr val="FFFF00"/>
                </a:solidFill>
              </a:rPr>
              <a:t>, </a:t>
            </a:r>
            <a:r>
              <a:rPr lang="en-US" sz="2800" b="1" dirty="0" err="1">
                <a:solidFill>
                  <a:srgbClr val="FFFF00"/>
                </a:solidFill>
              </a:rPr>
              <a:t>Sarana</a:t>
            </a:r>
            <a:r>
              <a:rPr lang="en-US" sz="2800" b="1" dirty="0">
                <a:solidFill>
                  <a:srgbClr val="FFFF00"/>
                </a:solidFill>
              </a:rPr>
              <a:t>, </a:t>
            </a:r>
            <a:r>
              <a:rPr lang="en-US" sz="2800" b="1" dirty="0" err="1">
                <a:solidFill>
                  <a:srgbClr val="FFFF00"/>
                </a:solidFill>
              </a:rPr>
              <a:t>dan</a:t>
            </a:r>
            <a:r>
              <a:rPr lang="en-US" sz="2800" b="1" dirty="0">
                <a:solidFill>
                  <a:srgbClr val="FFFF00"/>
                </a:solidFill>
              </a:rPr>
              <a:t> </a:t>
            </a:r>
            <a:r>
              <a:rPr lang="en-US" sz="2800" b="1" dirty="0" err="1">
                <a:solidFill>
                  <a:srgbClr val="FFFF00"/>
                </a:solidFill>
              </a:rPr>
              <a:t>Prasarana</a:t>
            </a:r>
            <a:endParaRPr lang="en-US" sz="2800" b="1" dirty="0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3447223" y="3251509"/>
            <a:ext cx="453158" cy="460132"/>
          </a:xfrm>
          <a:prstGeom prst="ellipse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6287150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47803" y="381000"/>
            <a:ext cx="3568699" cy="442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4. </a:t>
            </a:r>
            <a:r>
              <a:rPr lang="en-US" sz="2400" b="1" dirty="0" err="1">
                <a:latin typeface="+mn-lt"/>
              </a:rPr>
              <a:t>Penggunaan</a:t>
            </a:r>
            <a:r>
              <a:rPr lang="en-US" sz="2400" b="1" dirty="0">
                <a:latin typeface="+mn-lt"/>
              </a:rPr>
              <a:t> Dana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4864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Keuangan, Sarana dana Prasarana</a:t>
            </a:r>
            <a:endParaRPr lang="en-US" sz="28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753243"/>
              </p:ext>
            </p:extLst>
          </p:nvPr>
        </p:nvGraphicFramePr>
        <p:xfrm>
          <a:off x="51758" y="883572"/>
          <a:ext cx="8919712" cy="5272822"/>
        </p:xfrm>
        <a:graphic>
          <a:graphicData uri="http://schemas.openxmlformats.org/drawingml/2006/table">
            <a:tbl>
              <a:tblPr firstRow="1" firstCol="1" bandRow="1"/>
              <a:tblGrid>
                <a:gridCol w="617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45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9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18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46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04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04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204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204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4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18765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Jenis Penggunaan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Unit</a:t>
                      </a:r>
                      <a:r>
                        <a:rPr lang="en-US" sz="1050" b="1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b="1" baseline="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Pengelola</a:t>
                      </a:r>
                      <a:r>
                        <a:rPr lang="en-US" sz="1050" b="1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PS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[</a:t>
                      </a:r>
                      <a:r>
                        <a:rPr lang="en-US" sz="105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Rp</a:t>
                      </a: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.]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Program </a:t>
                      </a:r>
                      <a:r>
                        <a:rPr lang="en-US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</a:t>
                      </a: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600" b="1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Rp</a:t>
                      </a:r>
                      <a:r>
                        <a:rPr lang="en-US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.)</a:t>
                      </a:r>
                      <a:endParaRPr lang="en-US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0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Rata-rata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Rata-rata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50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3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 Operasional Pendidikan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7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 Dosen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(Gaji, Honor)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70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 Tenaga Kependidikan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(Gaji, Honor)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02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 Operasional Pembelajaran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(Bahan dan Peralatan Habis Pakai)</a:t>
                      </a:r>
                      <a:r>
                        <a:rPr lang="en-US" sz="105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667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 Operasional Tidak Langsung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(Listrik, Gas, Air, Pemeliharaan Gedung, Pemeliharaan Sarana, Uang Lembur, Telekomunikasi, Konsumsi, Transport Lokal, Pajak, Asuransi, dll.)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667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 operasional kemahasiswaan (penalaran, minat, bakat, dan kesejahteraan).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611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66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Penelitian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66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 PkM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6611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66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50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Investasi</a:t>
                      </a:r>
                      <a:r>
                        <a:rPr lang="en-US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SDM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66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 Investasi Sarana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661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Biaya Investasi Prasarana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6611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66112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524" marR="5752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8" name="Content Placeholder 3"/>
          <p:cNvSpPr txBox="1">
            <a:spLocks noGrp="1"/>
          </p:cNvSpPr>
          <p:nvPr>
            <p:ph idx="1"/>
          </p:nvPr>
        </p:nvSpPr>
        <p:spPr>
          <a:xfrm>
            <a:off x="51758" y="6372060"/>
            <a:ext cx="8919712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id-ID" sz="1600" b="1" dirty="0"/>
              <a:t>Tuliskan data penggunaan dana yang dikelola oleh UPPS dan data penggunaan dana yang dialokasikan ke Program Studi yang</a:t>
            </a:r>
            <a:r>
              <a:rPr lang="en-US" sz="1600" b="1" dirty="0"/>
              <a:t> </a:t>
            </a:r>
            <a:r>
              <a:rPr lang="id-ID" sz="1600" b="1" dirty="0"/>
              <a:t>Diakreditasi dalam 3 tahun terakhir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0381009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51328" y="3241641"/>
            <a:ext cx="4394643" cy="53432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rgbClr val="FFFF00"/>
                </a:solidFill>
              </a:rPr>
              <a:t>Pendidikan</a:t>
            </a:r>
            <a:endParaRPr lang="en-US" sz="28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3494848" y="3266877"/>
            <a:ext cx="453158" cy="46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3794319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775012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5.a. </a:t>
            </a:r>
            <a:r>
              <a:rPr lang="en-US" sz="2400" b="1" dirty="0" err="1">
                <a:latin typeface="+mn-lt"/>
              </a:rPr>
              <a:t>Kurikulum</a:t>
            </a:r>
            <a:r>
              <a:rPr lang="en-US" sz="2400" b="1" dirty="0">
                <a:latin typeface="+mn-lt"/>
              </a:rPr>
              <a:t>, </a:t>
            </a:r>
            <a:r>
              <a:rPr lang="en-US" sz="2400" b="1" dirty="0" err="1">
                <a:latin typeface="+mn-lt"/>
              </a:rPr>
              <a:t>Capaian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Pembelajaran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dan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Rencana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Pembelajaran</a:t>
            </a:r>
            <a:endParaRPr lang="en-US" sz="24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4299" y="5465477"/>
            <a:ext cx="90078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Keterangan</a:t>
            </a:r>
            <a:r>
              <a:rPr lang="en-US" sz="1400" dirty="0"/>
              <a:t>:</a:t>
            </a:r>
          </a:p>
          <a:p>
            <a:r>
              <a:rPr lang="en-US" sz="1400" baseline="30000" dirty="0"/>
              <a:t>1)</a:t>
            </a:r>
            <a:r>
              <a:rPr lang="en-US" sz="1400" dirty="0"/>
              <a:t> </a:t>
            </a:r>
            <a:r>
              <a:rPr lang="en-US" sz="1400" dirty="0" err="1"/>
              <a:t>Diisi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tanda</a:t>
            </a:r>
            <a:r>
              <a:rPr lang="en-US" sz="1400" dirty="0"/>
              <a:t> </a:t>
            </a:r>
            <a:r>
              <a:rPr lang="en-US" sz="1400" dirty="0" err="1"/>
              <a:t>centang</a:t>
            </a:r>
            <a:r>
              <a:rPr lang="en-US" sz="1400" dirty="0"/>
              <a:t> V </a:t>
            </a:r>
            <a:r>
              <a:rPr lang="en-US" sz="1400" dirty="0" err="1"/>
              <a:t>jika</a:t>
            </a:r>
            <a:r>
              <a:rPr lang="en-US" sz="1400" dirty="0"/>
              <a:t> </a:t>
            </a:r>
            <a:r>
              <a:rPr lang="en-US" sz="1400" dirty="0" err="1"/>
              <a:t>mata</a:t>
            </a:r>
            <a:r>
              <a:rPr lang="en-US" sz="1400" dirty="0"/>
              <a:t> </a:t>
            </a:r>
            <a:r>
              <a:rPr lang="en-US" sz="1400" dirty="0" err="1"/>
              <a:t>kuliah</a:t>
            </a:r>
            <a:r>
              <a:rPr lang="en-US" sz="1400" dirty="0"/>
              <a:t> </a:t>
            </a:r>
            <a:r>
              <a:rPr lang="en-US" sz="1400" dirty="0" err="1"/>
              <a:t>termasuk</a:t>
            </a:r>
            <a:r>
              <a:rPr lang="en-US" sz="1400" dirty="0"/>
              <a:t> </a:t>
            </a:r>
            <a:r>
              <a:rPr lang="en-US" sz="1400" dirty="0" err="1"/>
              <a:t>dalam</a:t>
            </a:r>
            <a:r>
              <a:rPr lang="en-US" sz="1400" dirty="0"/>
              <a:t> </a:t>
            </a:r>
            <a:r>
              <a:rPr lang="en-US" sz="1400" dirty="0" err="1"/>
              <a:t>mata</a:t>
            </a:r>
            <a:r>
              <a:rPr lang="en-US" sz="1400" dirty="0"/>
              <a:t> </a:t>
            </a:r>
            <a:r>
              <a:rPr lang="en-US" sz="1400" dirty="0" err="1"/>
              <a:t>kuliah</a:t>
            </a:r>
            <a:r>
              <a:rPr lang="en-US" sz="1400" dirty="0"/>
              <a:t> </a:t>
            </a:r>
            <a:r>
              <a:rPr lang="en-US" sz="1400" dirty="0" err="1"/>
              <a:t>kompetensi</a:t>
            </a:r>
            <a:r>
              <a:rPr lang="en-US" sz="1400" dirty="0"/>
              <a:t> program </a:t>
            </a:r>
            <a:r>
              <a:rPr lang="en-US" sz="1400" dirty="0" err="1"/>
              <a:t>studi</a:t>
            </a:r>
            <a:r>
              <a:rPr lang="en-US" sz="1400" dirty="0"/>
              <a:t>. </a:t>
            </a:r>
          </a:p>
          <a:p>
            <a:r>
              <a:rPr lang="en-US" sz="1400" baseline="30000" dirty="0"/>
              <a:t>2)</a:t>
            </a:r>
            <a:r>
              <a:rPr lang="en-US" sz="1400" dirty="0"/>
              <a:t> </a:t>
            </a:r>
            <a:r>
              <a:rPr lang="id-ID" sz="1400" dirty="0"/>
              <a:t>Diisi dengan konversi kredit ke jam pelaksanaan Praktikum/Praktik/Praktik Lapangan. </a:t>
            </a:r>
            <a:r>
              <a:rPr lang="id-ID" sz="1400" u="sng" dirty="0"/>
              <a:t>Data ini diisi oleh pengusul dari Program</a:t>
            </a:r>
            <a:r>
              <a:rPr lang="en-US" sz="1400" u="sng" dirty="0"/>
              <a:t> </a:t>
            </a:r>
            <a:r>
              <a:rPr lang="id-ID" sz="1400" u="sng" dirty="0"/>
              <a:t>Studi pada program </a:t>
            </a:r>
            <a:r>
              <a:rPr lang="en-ID" sz="1400" u="sng" dirty="0"/>
              <a:t>Diploma </a:t>
            </a:r>
            <a:r>
              <a:rPr lang="en-ID" sz="1400" u="sng" dirty="0" err="1"/>
              <a:t>Tiga</a:t>
            </a:r>
            <a:r>
              <a:rPr lang="en-ID" sz="1400" u="sng" dirty="0"/>
              <a:t>/</a:t>
            </a:r>
            <a:r>
              <a:rPr lang="en-ID" sz="1400" u="sng" dirty="0" err="1"/>
              <a:t>Sarjana</a:t>
            </a:r>
            <a:r>
              <a:rPr lang="en-ID" sz="1400" u="sng" dirty="0"/>
              <a:t>/</a:t>
            </a:r>
            <a:r>
              <a:rPr lang="en-ID" sz="1400" u="sng" dirty="0" err="1"/>
              <a:t>Sarjana</a:t>
            </a:r>
            <a:r>
              <a:rPr lang="en-ID" sz="1400" u="sng" dirty="0"/>
              <a:t> </a:t>
            </a:r>
            <a:r>
              <a:rPr lang="en-ID" sz="1400" u="sng" dirty="0" err="1"/>
              <a:t>Terapan</a:t>
            </a:r>
            <a:endParaRPr lang="en-US" sz="1400" u="sng" dirty="0"/>
          </a:p>
          <a:p>
            <a:r>
              <a:rPr lang="en-US" sz="1400" baseline="30000" dirty="0"/>
              <a:t>3)</a:t>
            </a:r>
            <a:r>
              <a:rPr lang="en-US" sz="1400" dirty="0"/>
              <a:t> </a:t>
            </a:r>
            <a:r>
              <a:rPr lang="id-ID" sz="1400" dirty="0"/>
              <a:t>Beri tanda V pada kolom unsur pembentuk Capaian Pembelajaran Lulusan (CPL) sesuai dengan </a:t>
            </a:r>
            <a:r>
              <a:rPr lang="en-US" sz="1400" dirty="0"/>
              <a:t>r</a:t>
            </a:r>
            <a:r>
              <a:rPr lang="id-ID" sz="1400" dirty="0"/>
              <a:t>encana pembelajaran.</a:t>
            </a:r>
            <a:endParaRPr lang="en-US" sz="1400" dirty="0"/>
          </a:p>
          <a:p>
            <a:r>
              <a:rPr lang="en-US" sz="1400" baseline="30000" dirty="0"/>
              <a:t>4)</a:t>
            </a:r>
            <a:r>
              <a:rPr lang="en-US" sz="1400" dirty="0"/>
              <a:t> </a:t>
            </a:r>
            <a:r>
              <a:rPr lang="id-ID" sz="1400" dirty="0"/>
              <a:t>Diisi dengan nama dokumen rencana pembelajaran yang digunakan.</a:t>
            </a:r>
            <a:endParaRPr lang="en-US" sz="1400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49339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Kurikulum dan Pembelajaran</a:t>
            </a:r>
            <a:endParaRPr lang="en-US" sz="28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93312"/>
              </p:ext>
            </p:extLst>
          </p:nvPr>
        </p:nvGraphicFramePr>
        <p:xfrm>
          <a:off x="88903" y="1585291"/>
          <a:ext cx="9033284" cy="3816829"/>
        </p:xfrm>
        <a:graphic>
          <a:graphicData uri="http://schemas.openxmlformats.org/drawingml/2006/table">
            <a:tbl>
              <a:tblPr firstRow="1" firstCol="1" bandRow="1"/>
              <a:tblGrid>
                <a:gridCol w="5040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08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70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66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66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4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04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40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464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0464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0464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88253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07838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88522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84943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18523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Semes-ter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Kode Mata Kuliah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Mata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Kuliah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Mata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Kuliah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Kompetensi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Bobot Kredit [sks]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Konversi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Kredit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Jam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Capaian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Pembelajaran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Dokumen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Rencana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Pembela-jaran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Unit Penyelenggara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607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Kuliah/ Responsi/ Tutorial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Seminar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Praktikum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Praktik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Praktik</a:t>
                      </a:r>
                      <a:r>
                        <a:rPr lang="en-US" sz="14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Lapangan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Sikap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Pengetahuan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Keterampilan Umum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Keterampilan Khusus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46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29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5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5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523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5236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1570" marR="6157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89279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1" y="839447"/>
            <a:ext cx="8705850" cy="1687853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5.b. </a:t>
            </a:r>
            <a:r>
              <a:rPr lang="en-US" sz="2400" b="1" dirty="0" err="1">
                <a:latin typeface="+mn-lt"/>
              </a:rPr>
              <a:t>Integrasi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Kegiatan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Penelitian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PkM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ke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dalam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Pembelajaran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en-US" sz="2000" b="1" dirty="0" err="1">
                <a:latin typeface="+mn-lt"/>
              </a:rPr>
              <a:t>Tuliskan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judul</a:t>
            </a:r>
            <a:r>
              <a:rPr lang="en-US" sz="2000" b="1" dirty="0">
                <a:latin typeface="+mn-lt"/>
              </a:rPr>
              <a:t> </a:t>
            </a:r>
            <a:r>
              <a:rPr lang="id-ID" sz="2000" b="1" dirty="0" err="1">
                <a:latin typeface="+mn-lt"/>
              </a:rPr>
              <a:t>P</a:t>
            </a:r>
            <a:r>
              <a:rPr lang="en-US" sz="2000" b="1" dirty="0" err="1">
                <a:latin typeface="+mn-lt"/>
              </a:rPr>
              <a:t>enelitian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PkM</a:t>
            </a:r>
            <a:r>
              <a:rPr lang="en-US" sz="2000" b="1" dirty="0">
                <a:latin typeface="+mn-lt"/>
              </a:rPr>
              <a:t> DTPS yang </a:t>
            </a:r>
            <a:r>
              <a:rPr lang="en-US" sz="2000" b="1" dirty="0" err="1">
                <a:latin typeface="+mn-lt"/>
              </a:rPr>
              <a:t>menjadi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dasar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pengembangan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mata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kuliah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dalam</a:t>
            </a:r>
            <a:r>
              <a:rPr lang="en-US" sz="2000" b="1" dirty="0">
                <a:latin typeface="+mn-lt"/>
              </a:rPr>
              <a:t> 3 </a:t>
            </a:r>
            <a:r>
              <a:rPr lang="en-US" sz="2000" b="1" dirty="0" err="1">
                <a:latin typeface="+mn-lt"/>
              </a:rPr>
              <a:t>tahun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terakhir</a:t>
            </a:r>
            <a:r>
              <a:rPr lang="en-US" sz="2000" b="1" dirty="0">
                <a:latin typeface="+mn-lt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" y="5587278"/>
            <a:ext cx="885998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Keterangan</a:t>
            </a:r>
            <a:r>
              <a:rPr lang="en-US" sz="1600" b="1" dirty="0"/>
              <a:t>:</a:t>
            </a:r>
          </a:p>
          <a:p>
            <a:r>
              <a:rPr lang="en-US" sz="1600" b="1" baseline="30000" dirty="0"/>
              <a:t>1)</a:t>
            </a:r>
            <a:r>
              <a:rPr lang="en-US" sz="1600" b="1" dirty="0"/>
              <a:t> </a:t>
            </a:r>
            <a:r>
              <a:rPr lang="id-ID" sz="1600" b="1" dirty="0"/>
              <a:t>Judul penelitian dan PkM tercatat di unit/lembaga yang mengelola kegiatan</a:t>
            </a:r>
            <a:r>
              <a:rPr lang="en-US" sz="1600" b="1" dirty="0"/>
              <a:t> </a:t>
            </a:r>
            <a:r>
              <a:rPr lang="id-ID" sz="1600" b="1" dirty="0"/>
              <a:t>penelitian/PkM di tingkat Perguruan Tinggi/UPPS. </a:t>
            </a:r>
            <a:r>
              <a:rPr lang="en-US" sz="1600" b="1" dirty="0"/>
              <a:t>.</a:t>
            </a:r>
          </a:p>
          <a:p>
            <a:r>
              <a:rPr lang="en-US" sz="1600" b="1" baseline="30000" dirty="0"/>
              <a:t>2)</a:t>
            </a:r>
            <a:r>
              <a:rPr lang="en-US" sz="1600" b="1" dirty="0"/>
              <a:t> </a:t>
            </a:r>
            <a:r>
              <a:rPr lang="id-ID" sz="1600" b="1" dirty="0"/>
              <a:t>Bentuk integrasi dapat berupa tambahan materi perkuliahan, studi kasus,</a:t>
            </a:r>
          </a:p>
          <a:p>
            <a:r>
              <a:rPr lang="id-ID" sz="1600" b="1" dirty="0"/>
              <a:t>Bab/Subbab dalam buku ajar, atau bentuk lain yang relevan. </a:t>
            </a:r>
            <a:endParaRPr lang="en-US" sz="16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7439026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Integrasi Kegiatan Penelitian/PkM dalam Pembelajaran</a:t>
            </a:r>
            <a:endParaRPr lang="en-US" sz="24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9897131"/>
              </p:ext>
            </p:extLst>
          </p:nvPr>
        </p:nvGraphicFramePr>
        <p:xfrm>
          <a:off x="190501" y="2561411"/>
          <a:ext cx="8169591" cy="3069260"/>
        </p:xfrm>
        <a:graphic>
          <a:graphicData uri="http://schemas.openxmlformats.org/drawingml/2006/table">
            <a:tbl>
              <a:tblPr firstRow="1" firstCol="1" bandRow="1"/>
              <a:tblGrid>
                <a:gridCol w="6054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520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52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520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08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027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Judul Penelitian/PkM </a:t>
                      </a:r>
                      <a:r>
                        <a:rPr lang="en-US" sz="18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Dosen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Mata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Kuliah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Bentuk Integrasi </a:t>
                      </a:r>
                      <a:r>
                        <a:rPr lang="en-US" sz="18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2)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0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13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…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23323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9" y="927100"/>
            <a:ext cx="3533774" cy="3098800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5.c. </a:t>
            </a:r>
            <a:r>
              <a:rPr lang="en-US" sz="2400" b="1" dirty="0" err="1">
                <a:latin typeface="+mn-lt"/>
              </a:rPr>
              <a:t>Kepuasan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Mahasiswa</a:t>
            </a:r>
            <a:br>
              <a:rPr lang="id-ID" sz="2400" b="1" dirty="0">
                <a:latin typeface="+mn-lt"/>
              </a:rPr>
            </a:br>
            <a:br>
              <a:rPr lang="id-ID" sz="2400" b="1" dirty="0">
                <a:latin typeface="+mn-lt"/>
              </a:rPr>
            </a:br>
            <a:r>
              <a:rPr lang="id-ID" sz="2000" b="1" dirty="0">
                <a:latin typeface="+mn-lt"/>
              </a:rPr>
              <a:t>Tuliskan hasil </a:t>
            </a:r>
            <a:r>
              <a:rPr lang="en-US" sz="2000" b="1" dirty="0" err="1">
                <a:latin typeface="+mn-lt"/>
              </a:rPr>
              <a:t>pengukuran</a:t>
            </a:r>
            <a:r>
              <a:rPr lang="en-US" sz="2000" b="1" dirty="0">
                <a:latin typeface="+mn-lt"/>
              </a:rPr>
              <a:t> </a:t>
            </a:r>
            <a:r>
              <a:rPr lang="id-ID" sz="2000" b="1" dirty="0">
                <a:latin typeface="+mn-lt"/>
              </a:rPr>
              <a:t>kepuasan </a:t>
            </a:r>
            <a:r>
              <a:rPr lang="en-US" sz="2000" b="1" dirty="0" err="1">
                <a:latin typeface="+mn-lt"/>
              </a:rPr>
              <a:t>mahasiswa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terhadap</a:t>
            </a:r>
            <a:r>
              <a:rPr lang="en-US" sz="2000" b="1" dirty="0">
                <a:latin typeface="+mn-lt"/>
              </a:rPr>
              <a:t> proses </a:t>
            </a:r>
            <a:r>
              <a:rPr lang="en-US" sz="2000" b="1" dirty="0" err="1">
                <a:latin typeface="+mn-lt"/>
              </a:rPr>
              <a:t>pendidikan</a:t>
            </a:r>
            <a:r>
              <a:rPr lang="en-US" sz="2000" b="1" dirty="0">
                <a:latin typeface="+mn-lt"/>
              </a:rPr>
              <a:t>. </a:t>
            </a:r>
            <a:br>
              <a:rPr lang="id-ID" sz="2000" b="1" dirty="0">
                <a:latin typeface="+mn-lt"/>
              </a:rPr>
            </a:br>
            <a:br>
              <a:rPr lang="id-ID" sz="2000" b="1" dirty="0">
                <a:latin typeface="+mn-lt"/>
              </a:rPr>
            </a:br>
            <a:r>
              <a:rPr lang="id-ID" sz="2000" b="1" dirty="0">
                <a:latin typeface="+mn-lt"/>
              </a:rPr>
              <a:t>Data diambil dari hasil studi penelusura</a:t>
            </a:r>
            <a:r>
              <a:rPr lang="en-US" sz="2000" b="1" dirty="0">
                <a:latin typeface="+mn-lt"/>
              </a:rPr>
              <a:t>n yang </a:t>
            </a:r>
            <a:r>
              <a:rPr lang="en-US" sz="2000" b="1" dirty="0" err="1">
                <a:latin typeface="+mn-lt"/>
              </a:rPr>
              <a:t>dilakukan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pada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saat</a:t>
            </a:r>
            <a:r>
              <a:rPr lang="en-US" sz="2000" b="1" dirty="0">
                <a:latin typeface="+mn-lt"/>
              </a:rPr>
              <a:t> TS</a:t>
            </a:r>
            <a:r>
              <a:rPr lang="id-ID" sz="2000" b="1" dirty="0">
                <a:latin typeface="+mn-lt"/>
              </a:rPr>
              <a:t>.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95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Kepuasan Pengguna</a:t>
            </a:r>
            <a:endParaRPr lang="en-US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385968"/>
              </p:ext>
            </p:extLst>
          </p:nvPr>
        </p:nvGraphicFramePr>
        <p:xfrm>
          <a:off x="3566552" y="125305"/>
          <a:ext cx="5577447" cy="6694004"/>
        </p:xfrm>
        <a:graphic>
          <a:graphicData uri="http://schemas.openxmlformats.org/drawingml/2006/table">
            <a:tbl>
              <a:tblPr firstRow="1" firstCol="1" bandRow="1"/>
              <a:tblGrid>
                <a:gridCol w="480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808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47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27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527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80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74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65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Aspek yang Diukur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Tingkat Kepuasan Mahasiswa 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Rencana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Tindak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Lanjut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oleh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UPPS/PS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65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Sangat Baik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Baik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Cukup</a:t>
                      </a:r>
                      <a:endParaRPr lang="en-US" sz="105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Kurang</a:t>
                      </a:r>
                      <a:endParaRPr lang="en-US" sz="10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6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8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281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Keandalan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kemampuan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tenaga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kependidikan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pengelola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dalam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memberikan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pelayanan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25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en-US" sz="105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Daya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tanggap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 b="1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responsiveness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):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kemauan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dari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tenaga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kependidikan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pengelola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dalam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membantu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memberikan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jasa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cepat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758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en-US" sz="105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Kepastian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 b="1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assurance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):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kemampuan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tendik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pengelola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memberi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keyakinan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kepada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bahwa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pelayanan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diberikan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telah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sesuai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ketentuan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59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en-US" sz="105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Empati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000" b="1" i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empathy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):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kesediaan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kepedulian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tendik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pengelola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untuk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memberi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perhatian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kepada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595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en-US" sz="105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Tangible: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penilaian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terhadap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kecukupan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aksesibitas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kualitas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sarana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dan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prasarana</a:t>
                      </a:r>
                      <a:r>
                        <a:rPr lang="en-US" sz="1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325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7177" marR="371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9847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70378" y="3210493"/>
            <a:ext cx="4394643" cy="53432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chemeClr val="tx1"/>
                </a:solidFill>
              </a:rPr>
              <a:t>Penelitian</a:t>
            </a:r>
            <a:endParaRPr lang="en-US" sz="2800" b="1">
              <a:solidFill>
                <a:schemeClr val="tx1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3" name="Oval 32"/>
          <p:cNvSpPr/>
          <p:nvPr/>
        </p:nvSpPr>
        <p:spPr>
          <a:xfrm>
            <a:off x="3513898" y="3235729"/>
            <a:ext cx="453158" cy="46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6287889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846161"/>
            <a:ext cx="8705850" cy="1174786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6.a </a:t>
            </a:r>
            <a:r>
              <a:rPr lang="en-US" sz="2400" b="1" dirty="0" err="1">
                <a:latin typeface="+mn-lt"/>
              </a:rPr>
              <a:t>Penelitian</a:t>
            </a:r>
            <a:r>
              <a:rPr lang="en-US" sz="2400" b="1" dirty="0">
                <a:latin typeface="+mn-lt"/>
              </a:rPr>
              <a:t> DTPS yang </a:t>
            </a:r>
            <a:r>
              <a:rPr lang="en-US" sz="2400" b="1" dirty="0" err="1">
                <a:latin typeface="+mn-lt"/>
              </a:rPr>
              <a:t>melibatkan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Mahasiswa</a:t>
            </a:r>
            <a:br>
              <a:rPr lang="en-US" sz="2400" b="1" dirty="0">
                <a:latin typeface="+mn-lt"/>
              </a:rPr>
            </a:br>
            <a:r>
              <a:rPr lang="id-ID" sz="2000" b="1" dirty="0"/>
              <a:t>Tuliskan data penelitian DTPS yang dalam pelaksanaannya melibatkan mahasiswa</a:t>
            </a:r>
            <a:r>
              <a:rPr lang="en-US" sz="2000" b="1" dirty="0"/>
              <a:t> </a:t>
            </a:r>
            <a:r>
              <a:rPr lang="id-ID" sz="2000" b="1" dirty="0"/>
              <a:t>Program Studi pada TS-2 sampai dengan TS</a:t>
            </a:r>
            <a:r>
              <a:rPr lang="en-US" sz="2000" b="1" dirty="0"/>
              <a:t> </a:t>
            </a:r>
            <a:r>
              <a:rPr lang="en-US" sz="2000" b="1" dirty="0">
                <a:latin typeface="+mn-lt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1" y="5519955"/>
            <a:ext cx="8705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Keterangan</a:t>
            </a:r>
            <a:r>
              <a:rPr lang="en-US" sz="1600" b="1" dirty="0"/>
              <a:t>:</a:t>
            </a:r>
          </a:p>
          <a:p>
            <a:r>
              <a:rPr lang="sv-SE" sz="1600" b="1" dirty="0">
                <a:solidFill>
                  <a:srgbClr val="FF0000"/>
                </a:solidFill>
              </a:rPr>
              <a:t>Diisi oleh pengusul dari Program Studi pada program Sarjana/Sarjana Terapan/Magister/Magister Terapan/ Doktor/ Doktor Terapan </a:t>
            </a:r>
            <a:endParaRPr lang="en-US" sz="1600" b="1" dirty="0">
              <a:solidFill>
                <a:srgbClr val="FF0000"/>
              </a:solidFill>
            </a:endParaRPr>
          </a:p>
          <a:p>
            <a:r>
              <a:rPr lang="en-US" sz="1600" b="1" baseline="30000" dirty="0"/>
              <a:t>1)</a:t>
            </a:r>
            <a:r>
              <a:rPr lang="en-US" sz="1600" b="1" dirty="0"/>
              <a:t> </a:t>
            </a:r>
            <a:r>
              <a:rPr lang="en-US" sz="1600" b="1" dirty="0" err="1"/>
              <a:t>Judul</a:t>
            </a:r>
            <a:r>
              <a:rPr lang="en-US" sz="1600" b="1" dirty="0"/>
              <a:t> </a:t>
            </a:r>
            <a:r>
              <a:rPr lang="en-US" sz="1600" b="1" dirty="0" err="1"/>
              <a:t>kegiatan</a:t>
            </a:r>
            <a:r>
              <a:rPr lang="en-US" sz="1600" b="1" dirty="0"/>
              <a:t> yang </a:t>
            </a:r>
            <a:r>
              <a:rPr lang="en-US" sz="1600" b="1" dirty="0" err="1"/>
              <a:t>melibatkan</a:t>
            </a:r>
            <a:r>
              <a:rPr lang="en-US" sz="1600" b="1" dirty="0"/>
              <a:t> </a:t>
            </a:r>
            <a:r>
              <a:rPr lang="en-US" sz="1600" b="1" dirty="0" err="1"/>
              <a:t>mahasiswa</a:t>
            </a:r>
            <a:r>
              <a:rPr lang="en-US" sz="1600" b="1" dirty="0"/>
              <a:t> </a:t>
            </a:r>
            <a:r>
              <a:rPr lang="en-US" sz="1600" b="1" dirty="0" err="1"/>
              <a:t>dalam</a:t>
            </a:r>
            <a:r>
              <a:rPr lang="en-US" sz="1600" b="1" dirty="0"/>
              <a:t> </a:t>
            </a:r>
            <a:r>
              <a:rPr lang="en-US" sz="1600" b="1" dirty="0" err="1"/>
              <a:t>penelitian</a:t>
            </a:r>
            <a:r>
              <a:rPr lang="en-US" sz="1600" b="1" dirty="0"/>
              <a:t> </a:t>
            </a:r>
            <a:r>
              <a:rPr lang="en-US" sz="1600" b="1" dirty="0" err="1"/>
              <a:t>dosen</a:t>
            </a:r>
            <a:r>
              <a:rPr lang="en-US" sz="1600" b="1" dirty="0"/>
              <a:t>, </a:t>
            </a:r>
            <a:r>
              <a:rPr lang="en-US" sz="1600" b="1" dirty="0" err="1"/>
              <a:t>seperti</a:t>
            </a:r>
            <a:r>
              <a:rPr lang="en-US" sz="1600" b="1" dirty="0"/>
              <a:t> </a:t>
            </a:r>
            <a:r>
              <a:rPr lang="en-US" sz="1600" b="1" dirty="0" err="1"/>
              <a:t>Tugas</a:t>
            </a:r>
            <a:r>
              <a:rPr lang="en-US" sz="1600" b="1" dirty="0"/>
              <a:t> </a:t>
            </a:r>
            <a:r>
              <a:rPr lang="en-US" sz="1600" b="1" dirty="0" err="1"/>
              <a:t>Akhir</a:t>
            </a:r>
            <a:r>
              <a:rPr lang="en-US" sz="1600" b="1" dirty="0"/>
              <a:t>, </a:t>
            </a:r>
            <a:r>
              <a:rPr lang="en-US" sz="1600" b="1" dirty="0" err="1"/>
              <a:t>Perancangan</a:t>
            </a:r>
            <a:r>
              <a:rPr lang="en-US" sz="1600" b="1" dirty="0"/>
              <a:t>, </a:t>
            </a:r>
            <a:r>
              <a:rPr lang="en-US" sz="1600" b="1" dirty="0" err="1"/>
              <a:t>atau</a:t>
            </a:r>
            <a:r>
              <a:rPr lang="en-US" sz="1600" b="1" dirty="0"/>
              <a:t> </a:t>
            </a:r>
            <a:r>
              <a:rPr lang="en-US" sz="1600" b="1" dirty="0" err="1"/>
              <a:t>kegiatan</a:t>
            </a:r>
            <a:r>
              <a:rPr lang="en-US" sz="1600" b="1" dirty="0"/>
              <a:t> lain yang </a:t>
            </a:r>
            <a:r>
              <a:rPr lang="en-US" sz="1600" b="1" dirty="0" err="1"/>
              <a:t>relevan</a:t>
            </a:r>
            <a:r>
              <a:rPr lang="en-US" sz="1600" b="1" dirty="0"/>
              <a:t>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4676552"/>
              </p:ext>
            </p:extLst>
          </p:nvPr>
        </p:nvGraphicFramePr>
        <p:xfrm>
          <a:off x="256540" y="1956183"/>
          <a:ext cx="8573771" cy="3361182"/>
        </p:xfrm>
        <a:graphic>
          <a:graphicData uri="http://schemas.openxmlformats.org/drawingml/2006/table">
            <a:tbl>
              <a:tblPr firstRow="1" firstCol="1" bandRow="1"/>
              <a:tblGrid>
                <a:gridCol w="716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4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5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7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77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575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Dosen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Tema Penelitian sesuai Roadmap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Judul Kegiatan </a:t>
                      </a:r>
                      <a:r>
                        <a:rPr lang="en-US" sz="20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…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8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Pentagon 4"/>
          <p:cNvSpPr/>
          <p:nvPr/>
        </p:nvSpPr>
        <p:spPr>
          <a:xfrm>
            <a:off x="0" y="125307"/>
            <a:ext cx="35052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Penelitian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0068001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737847"/>
            <a:ext cx="8705850" cy="1159964"/>
          </a:xfrm>
        </p:spPr>
        <p:txBody>
          <a:bodyPr>
            <a:noAutofit/>
          </a:bodyPr>
          <a:lstStyle/>
          <a:p>
            <a:r>
              <a:rPr lang="en-US" sz="2000" b="1" dirty="0" err="1">
                <a:latin typeface="+mn-lt"/>
              </a:rPr>
              <a:t>Tabel</a:t>
            </a:r>
            <a:r>
              <a:rPr lang="en-US" sz="2000" b="1" dirty="0">
                <a:latin typeface="+mn-lt"/>
              </a:rPr>
              <a:t> 6.b </a:t>
            </a:r>
            <a:r>
              <a:rPr lang="en-US" sz="2000" b="1" dirty="0" err="1">
                <a:latin typeface="+mn-lt"/>
              </a:rPr>
              <a:t>Penelitian</a:t>
            </a:r>
            <a:r>
              <a:rPr lang="en-US" sz="2000" b="1" dirty="0">
                <a:latin typeface="+mn-lt"/>
              </a:rPr>
              <a:t> DTPS yang </a:t>
            </a:r>
            <a:r>
              <a:rPr lang="en-US" sz="2000" b="1" dirty="0" err="1">
                <a:latin typeface="+mn-lt"/>
              </a:rPr>
              <a:t>menjadi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rujukan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tema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tesis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disertasi</a:t>
            </a:r>
            <a:br>
              <a:rPr lang="en-US" sz="2000" b="1">
                <a:latin typeface="+mn-lt"/>
              </a:rPr>
            </a:br>
            <a:r>
              <a:rPr lang="id-ID" sz="1800" b="1"/>
              <a:t>Tuliskan </a:t>
            </a:r>
            <a:r>
              <a:rPr lang="id-ID" sz="1800" b="1" dirty="0"/>
              <a:t>data penelitian DTPS yang menjadi rujukan tema tesis/disertasi mahasiswa</a:t>
            </a:r>
            <a:br>
              <a:rPr lang="id-ID" sz="1800" b="1" dirty="0"/>
            </a:br>
            <a:r>
              <a:rPr lang="id-ID" sz="1800" b="1" dirty="0"/>
              <a:t>Program Studi pada TS-2 sampai dengan TS</a:t>
            </a:r>
            <a:r>
              <a:rPr lang="en-US" sz="2000" b="1" dirty="0"/>
              <a:t> </a:t>
            </a:r>
            <a:r>
              <a:rPr lang="en-US" sz="2000" b="1" dirty="0">
                <a:latin typeface="+mn-lt"/>
              </a:rPr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501" y="5153043"/>
            <a:ext cx="870585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Keterangan</a:t>
            </a:r>
            <a:r>
              <a:rPr lang="en-US" b="1" dirty="0"/>
              <a:t>:</a:t>
            </a:r>
          </a:p>
          <a:p>
            <a:r>
              <a:rPr lang="it-IT" b="1" dirty="0">
                <a:solidFill>
                  <a:srgbClr val="FF0000"/>
                </a:solidFill>
              </a:rPr>
              <a:t>Diisi oleh pengusul dari Program Studi pada program </a:t>
            </a:r>
            <a:r>
              <a:rPr lang="sv-SE" b="1" dirty="0">
                <a:solidFill>
                  <a:srgbClr val="FF0000"/>
                </a:solidFill>
              </a:rPr>
              <a:t>Magister/Magister Terapan/ Doktor/ Doktor Terapan 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baseline="30000" dirty="0"/>
              <a:t>1)</a:t>
            </a:r>
            <a:r>
              <a:rPr lang="en-US" b="1" dirty="0"/>
              <a:t> </a:t>
            </a:r>
            <a:r>
              <a:rPr lang="en-US" sz="2000" dirty="0"/>
              <a:t>T</a:t>
            </a:r>
            <a:r>
              <a:rPr lang="en-ID" sz="2000" dirty="0" err="1"/>
              <a:t>esis</a:t>
            </a:r>
            <a:r>
              <a:rPr lang="en-ID" sz="2000" dirty="0"/>
              <a:t>/</a:t>
            </a:r>
            <a:r>
              <a:rPr lang="en-ID" sz="2000" dirty="0" err="1"/>
              <a:t>Disertasi</a:t>
            </a:r>
            <a:r>
              <a:rPr lang="en-ID" sz="2000" dirty="0"/>
              <a:t> </a:t>
            </a:r>
            <a:r>
              <a:rPr lang="en-ID" sz="2000" dirty="0" err="1"/>
              <a:t>mahasiswa</a:t>
            </a:r>
            <a:r>
              <a:rPr lang="en-ID" sz="2000" dirty="0"/>
              <a:t> yang </a:t>
            </a:r>
            <a:r>
              <a:rPr lang="en-ID" sz="2000" dirty="0" err="1"/>
              <a:t>merupakan</a:t>
            </a:r>
            <a:r>
              <a:rPr lang="en-ID" sz="2000" dirty="0"/>
              <a:t> </a:t>
            </a:r>
            <a:r>
              <a:rPr lang="en-ID" sz="2000" dirty="0" err="1"/>
              <a:t>bagian</a:t>
            </a:r>
            <a:r>
              <a:rPr lang="en-ID" sz="2000" dirty="0"/>
              <a:t> </a:t>
            </a:r>
            <a:r>
              <a:rPr lang="en-ID" sz="2000" dirty="0" err="1"/>
              <a:t>dari</a:t>
            </a:r>
            <a:r>
              <a:rPr lang="en-ID" sz="2000" dirty="0"/>
              <a:t> agenda </a:t>
            </a:r>
            <a:r>
              <a:rPr lang="en-ID" sz="2000" dirty="0" err="1"/>
              <a:t>penelitian</a:t>
            </a:r>
            <a:r>
              <a:rPr lang="en-ID" sz="2000" dirty="0"/>
              <a:t> </a:t>
            </a:r>
            <a:r>
              <a:rPr lang="en-ID" sz="2000" dirty="0" err="1"/>
              <a:t>dosen</a:t>
            </a:r>
            <a:r>
              <a:rPr lang="en-ID" sz="2000" dirty="0"/>
              <a:t>.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511613"/>
              </p:ext>
            </p:extLst>
          </p:nvPr>
        </p:nvGraphicFramePr>
        <p:xfrm>
          <a:off x="322580" y="1897811"/>
          <a:ext cx="8573771" cy="3143892"/>
        </p:xfrm>
        <a:graphic>
          <a:graphicData uri="http://schemas.openxmlformats.org/drawingml/2006/table">
            <a:tbl>
              <a:tblPr firstRow="1" firstCol="1" bandRow="1"/>
              <a:tblGrid>
                <a:gridCol w="7167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49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53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714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8775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018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2575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Dosen 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Tema Penelitian sesuai Roadmap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Judul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Tesis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Disertasi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43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…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4389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Pentagon 4"/>
          <p:cNvSpPr/>
          <p:nvPr/>
        </p:nvSpPr>
        <p:spPr>
          <a:xfrm>
            <a:off x="0" y="125307"/>
            <a:ext cx="35052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/>
              <a:t>Penelitian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6491660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245380" y="2961934"/>
            <a:ext cx="4394643" cy="10264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rgbClr val="FFFF00"/>
                </a:solidFill>
              </a:rPr>
              <a:t>Pengabdian kepada Masyarakat</a:t>
            </a:r>
            <a:endParaRPr lang="en-US" sz="28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5" name="Oval 34"/>
          <p:cNvSpPr/>
          <p:nvPr/>
        </p:nvSpPr>
        <p:spPr>
          <a:xfrm>
            <a:off x="3504373" y="3253313"/>
            <a:ext cx="453158" cy="460132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31603532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802727"/>
            <a:ext cx="8705850" cy="1009359"/>
          </a:xfrm>
        </p:spPr>
        <p:txBody>
          <a:bodyPr>
            <a:noAutofit/>
          </a:bodyPr>
          <a:lstStyle/>
          <a:p>
            <a:r>
              <a:rPr lang="en-US" sz="2000" b="1" dirty="0" err="1">
                <a:latin typeface="+mn-lt"/>
              </a:rPr>
              <a:t>Tabel</a:t>
            </a:r>
            <a:r>
              <a:rPr lang="en-US" sz="2000" b="1" dirty="0">
                <a:latin typeface="+mn-lt"/>
              </a:rPr>
              <a:t> 7. </a:t>
            </a:r>
            <a:r>
              <a:rPr lang="en-US" sz="2000" b="1" dirty="0" err="1">
                <a:latin typeface="+mn-lt"/>
              </a:rPr>
              <a:t>PkM</a:t>
            </a:r>
            <a:r>
              <a:rPr lang="en-US" sz="2000" b="1" dirty="0">
                <a:latin typeface="+mn-lt"/>
              </a:rPr>
              <a:t> DTPS yang </a:t>
            </a:r>
            <a:r>
              <a:rPr lang="en-US" sz="2000" b="1" dirty="0" err="1">
                <a:latin typeface="+mn-lt"/>
              </a:rPr>
              <a:t>melibatkan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mahasiswa</a:t>
            </a:r>
            <a:br>
              <a:rPr lang="en-US" sz="2400" b="1">
                <a:latin typeface="+mn-lt"/>
              </a:rPr>
            </a:br>
            <a:r>
              <a:rPr lang="sv-SE" sz="1800" b="1"/>
              <a:t>Tuliskan </a:t>
            </a:r>
            <a:r>
              <a:rPr lang="sv-SE" sz="1800" b="1" dirty="0"/>
              <a:t>data pengabdian kepada masyarakat (PkM) DTPS yang dalam</a:t>
            </a:r>
            <a:br>
              <a:rPr lang="sv-SE" sz="1800" b="1" dirty="0"/>
            </a:br>
            <a:r>
              <a:rPr lang="id-ID" sz="1800" b="1" dirty="0"/>
              <a:t>pelaksanaannya melibatkan mahasiswa Program Studi pada TS-2 sampai dengan TS</a:t>
            </a:r>
            <a:endParaRPr lang="id-ID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90500" y="5362376"/>
            <a:ext cx="8705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Keterangan</a:t>
            </a:r>
            <a:r>
              <a:rPr lang="en-US" b="1" dirty="0"/>
              <a:t>:</a:t>
            </a:r>
          </a:p>
          <a:p>
            <a:r>
              <a:rPr lang="it-IT" dirty="0">
                <a:solidFill>
                  <a:srgbClr val="FF0000"/>
                </a:solidFill>
              </a:rPr>
              <a:t>Diisi oleh pengusul dari Program Studi pada program Diploma tiga/Sarjana/Sarjana Terapan. </a:t>
            </a:r>
            <a:endParaRPr lang="en-US" b="1" dirty="0">
              <a:solidFill>
                <a:srgbClr val="FF0000"/>
              </a:solidFill>
            </a:endParaRPr>
          </a:p>
          <a:p>
            <a:r>
              <a:rPr lang="en-US" b="1" baseline="30000" dirty="0"/>
              <a:t>1)</a:t>
            </a:r>
            <a:r>
              <a:rPr lang="en-US" b="1" dirty="0"/>
              <a:t> </a:t>
            </a:r>
            <a:r>
              <a:rPr lang="en-US" b="1" dirty="0" err="1"/>
              <a:t>Kegiatan</a:t>
            </a:r>
            <a:r>
              <a:rPr lang="en-US" b="1" dirty="0"/>
              <a:t> </a:t>
            </a:r>
            <a:r>
              <a:rPr lang="en-US" b="1" dirty="0" err="1"/>
              <a:t>PkM</a:t>
            </a:r>
            <a:r>
              <a:rPr lang="en-US" b="1" dirty="0"/>
              <a:t> </a:t>
            </a:r>
            <a:r>
              <a:rPr lang="en-US" b="1" dirty="0" err="1"/>
              <a:t>dosen</a:t>
            </a:r>
            <a:r>
              <a:rPr lang="en-US" b="1" dirty="0"/>
              <a:t> yang </a:t>
            </a:r>
            <a:r>
              <a:rPr lang="en-US" b="1" dirty="0" err="1"/>
              <a:t>dalam</a:t>
            </a:r>
            <a:r>
              <a:rPr lang="en-US" b="1" dirty="0"/>
              <a:t> </a:t>
            </a:r>
            <a:r>
              <a:rPr lang="en-US" b="1" dirty="0" err="1"/>
              <a:t>pelaksanaannya</a:t>
            </a:r>
            <a:r>
              <a:rPr lang="en-US" b="1" dirty="0"/>
              <a:t> </a:t>
            </a:r>
            <a:r>
              <a:rPr lang="en-US" b="1" dirty="0" err="1"/>
              <a:t>melibatkan</a:t>
            </a:r>
            <a:r>
              <a:rPr lang="en-US" b="1" dirty="0"/>
              <a:t> </a:t>
            </a:r>
            <a:r>
              <a:rPr lang="en-US" b="1" dirty="0" err="1"/>
              <a:t>mahasiswa</a:t>
            </a:r>
            <a:r>
              <a:rPr lang="en-US" b="1" dirty="0"/>
              <a:t>, </a:t>
            </a:r>
            <a:r>
              <a:rPr lang="en-US" b="1" dirty="0" err="1">
                <a:solidFill>
                  <a:srgbClr val="FF0000"/>
                </a:solidFill>
              </a:rPr>
              <a:t>tidak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termasuk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kegiatan</a:t>
            </a:r>
            <a:r>
              <a:rPr lang="en-US" b="1" dirty="0">
                <a:solidFill>
                  <a:srgbClr val="FF0000"/>
                </a:solidFill>
              </a:rPr>
              <a:t> KKN </a:t>
            </a:r>
            <a:r>
              <a:rPr lang="en-US" b="1" dirty="0" err="1">
                <a:solidFill>
                  <a:srgbClr val="FF0000"/>
                </a:solidFill>
              </a:rPr>
              <a:t>atau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kegiatan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lainnya</a:t>
            </a:r>
            <a:r>
              <a:rPr lang="en-US" b="1" dirty="0">
                <a:solidFill>
                  <a:srgbClr val="FF0000"/>
                </a:solidFill>
              </a:rPr>
              <a:t> yang </a:t>
            </a:r>
            <a:r>
              <a:rPr lang="en-US" b="1" dirty="0" err="1">
                <a:solidFill>
                  <a:srgbClr val="FF0000"/>
                </a:solidFill>
              </a:rPr>
              <a:t>merupakan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bagian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dari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kegiatan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kurikuler</a:t>
            </a:r>
            <a:r>
              <a:rPr lang="en-US" b="1" dirty="0">
                <a:solidFill>
                  <a:srgbClr val="FF0000"/>
                </a:solidFill>
              </a:rPr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429335"/>
              </p:ext>
            </p:extLst>
          </p:nvPr>
        </p:nvGraphicFramePr>
        <p:xfrm>
          <a:off x="280352" y="1953166"/>
          <a:ext cx="8526145" cy="3238667"/>
        </p:xfrm>
        <a:graphic>
          <a:graphicData uri="http://schemas.openxmlformats.org/drawingml/2006/table">
            <a:tbl>
              <a:tblPr firstRow="1" firstCol="1" bandRow="1"/>
              <a:tblGrid>
                <a:gridCol w="7127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492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776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667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83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9568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10426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Dosen 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Tema PkM sesuai Roadmap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Judul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Kegiatan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41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3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32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…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321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Pentagon 6"/>
          <p:cNvSpPr/>
          <p:nvPr/>
        </p:nvSpPr>
        <p:spPr>
          <a:xfrm>
            <a:off x="0" y="49107"/>
            <a:ext cx="54673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 err="1"/>
              <a:t>Pengabdian</a:t>
            </a:r>
            <a:r>
              <a:rPr lang="en-US" sz="2400" b="1" dirty="0"/>
              <a:t> </a:t>
            </a:r>
            <a:r>
              <a:rPr lang="en-US" sz="2400" b="1" dirty="0" err="1"/>
              <a:t>kepada</a:t>
            </a:r>
            <a:r>
              <a:rPr lang="en-US" sz="2400" b="1" dirty="0"/>
              <a:t> </a:t>
            </a:r>
            <a:r>
              <a:rPr lang="en-US" sz="2400" b="1" dirty="0" err="1"/>
              <a:t>Masyarakat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1332977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hevron 20"/>
          <p:cNvSpPr/>
          <p:nvPr/>
        </p:nvSpPr>
        <p:spPr>
          <a:xfrm>
            <a:off x="2645224" y="955205"/>
            <a:ext cx="571300" cy="5039948"/>
          </a:xfrm>
          <a:prstGeom prst="chevron">
            <a:avLst>
              <a:gd name="adj" fmla="val 65391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2" name="Pentagon 21"/>
          <p:cNvSpPr/>
          <p:nvPr/>
        </p:nvSpPr>
        <p:spPr>
          <a:xfrm>
            <a:off x="478566" y="2635485"/>
            <a:ext cx="2373491" cy="161908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Arial Rounded MT Bold" panose="020F0704030504030204" pitchFamily="34" charset="0"/>
              </a:rPr>
              <a:t>LKPS</a:t>
            </a:r>
          </a:p>
          <a:p>
            <a:pPr algn="ctr"/>
            <a:r>
              <a:rPr lang="en-US" sz="2800">
                <a:latin typeface="Arial Rounded MT Bold" panose="020F0704030504030204" pitchFamily="34" charset="0"/>
              </a:rPr>
              <a:t>IKU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244978" y="3007877"/>
            <a:ext cx="4394643" cy="99269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>
                <a:solidFill>
                  <a:srgbClr val="FFFF00"/>
                </a:solidFill>
              </a:rPr>
              <a:t>Luaran dan Capaian Tridharma</a:t>
            </a:r>
            <a:endParaRPr lang="en-US" sz="2800" b="1">
              <a:solidFill>
                <a:srgbClr val="FFFF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3513898" y="3287113"/>
            <a:ext cx="453158" cy="460132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bg1"/>
                </a:solidFill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1005157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998464"/>
            <a:ext cx="8705850" cy="1911928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8.a. IPK </a:t>
            </a:r>
            <a:r>
              <a:rPr lang="en-US" sz="2400" b="1" dirty="0" err="1">
                <a:latin typeface="+mn-lt"/>
              </a:rPr>
              <a:t>Lulusan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id-ID" sz="2400" b="1" dirty="0">
                <a:latin typeface="+mn-lt"/>
              </a:rPr>
              <a:t>Tuliskan </a:t>
            </a:r>
            <a:r>
              <a:rPr lang="en-US" sz="2400" b="1" dirty="0">
                <a:latin typeface="+mn-lt"/>
              </a:rPr>
              <a:t>data </a:t>
            </a:r>
            <a:r>
              <a:rPr lang="id-ID" sz="2400" b="1" dirty="0">
                <a:latin typeface="+mn-lt"/>
              </a:rPr>
              <a:t>Indeks Prestasi Kumulatif (IPK) lulusan dalam 3 tahun terakhir</a:t>
            </a:r>
            <a:r>
              <a:rPr lang="en-US" sz="2400" b="1" dirty="0">
                <a:latin typeface="+mn-lt"/>
              </a:rPr>
              <a:t>. </a:t>
            </a:r>
            <a:r>
              <a:rPr lang="id-ID" sz="2400" b="1" dirty="0">
                <a:latin typeface="+mn-lt"/>
              </a:rPr>
              <a:t>Data dilengkapi dengan jumlah lulusan </a:t>
            </a:r>
            <a:r>
              <a:rPr lang="en-US" sz="2400" b="1" dirty="0" err="1">
                <a:latin typeface="+mn-lt"/>
              </a:rPr>
              <a:t>pada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setiap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tahun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kelulusan</a:t>
            </a:r>
            <a:r>
              <a:rPr lang="id-ID" sz="2400" b="1" dirty="0">
                <a:latin typeface="+mn-lt"/>
              </a:rPr>
              <a:t>.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4314825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Capaian Pembelajaran</a:t>
            </a:r>
            <a:endParaRPr lang="en-US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9235319"/>
              </p:ext>
            </p:extLst>
          </p:nvPr>
        </p:nvGraphicFramePr>
        <p:xfrm>
          <a:off x="190501" y="3009085"/>
          <a:ext cx="8610600" cy="2905939"/>
        </p:xfrm>
        <a:graphic>
          <a:graphicData uri="http://schemas.openxmlformats.org/drawingml/2006/table">
            <a:tbl>
              <a:tblPr firstRow="1" firstCol="1" bandRow="1"/>
              <a:tblGrid>
                <a:gridCol w="171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81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34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42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7638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 Lulus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Indeks Prestasi Kumulatif (IPK) 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63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Min.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Rata-rata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Maks.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10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4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4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40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</a:t>
                      </a:r>
                      <a:endParaRPr lang="en-US" sz="2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200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57241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871301"/>
            <a:ext cx="8705850" cy="1429396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</a:t>
            </a:r>
            <a:r>
              <a:rPr lang="id-ID" sz="2400" b="1" dirty="0">
                <a:latin typeface="+mn-lt"/>
              </a:rPr>
              <a:t>.b.</a:t>
            </a:r>
            <a:r>
              <a:rPr lang="en-US" sz="2400" b="1" dirty="0">
                <a:latin typeface="+mn-lt"/>
              </a:rPr>
              <a:t>1)</a:t>
            </a:r>
            <a:r>
              <a:rPr lang="id-ID" sz="2400" b="1" dirty="0">
                <a:latin typeface="+mn-lt"/>
              </a:rPr>
              <a:t> Prestasi Akademi</a:t>
            </a:r>
            <a:r>
              <a:rPr lang="en-US" sz="2400" b="1" dirty="0">
                <a:latin typeface="+mn-lt"/>
              </a:rPr>
              <a:t>k </a:t>
            </a:r>
            <a:r>
              <a:rPr lang="en-US" sz="2400" b="1" dirty="0" err="1">
                <a:latin typeface="+mn-lt"/>
              </a:rPr>
              <a:t>Mahasiswa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id-ID" sz="2000" b="1" dirty="0">
                <a:latin typeface="+mn-lt"/>
              </a:rPr>
              <a:t>Tuliskan prestasi akademik yang dicapai mahasiswa </a:t>
            </a:r>
            <a:r>
              <a:rPr lang="en-US" sz="2000" b="1" dirty="0">
                <a:latin typeface="+mn-lt"/>
              </a:rPr>
              <a:t>PS </a:t>
            </a:r>
            <a:r>
              <a:rPr lang="id-ID" sz="2000" b="1" dirty="0">
                <a:latin typeface="+mn-lt"/>
              </a:rPr>
              <a:t>dalam 5 tahun terakhir</a:t>
            </a:r>
            <a:r>
              <a:rPr lang="en-US" sz="2000" b="1" dirty="0">
                <a:latin typeface="+mn-lt"/>
              </a:rPr>
              <a:t>. </a:t>
            </a:r>
            <a:br>
              <a:rPr lang="id-ID" sz="2000" b="1" dirty="0">
                <a:latin typeface="+mn-lt"/>
              </a:rPr>
            </a:br>
            <a:r>
              <a:rPr lang="id-ID" sz="2000" b="1" dirty="0">
                <a:latin typeface="+mn-lt"/>
              </a:rPr>
              <a:t>Data dilengkapi dengan keterangan kegiatan prestasi yang diikuti (nama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kegiatan</a:t>
            </a:r>
            <a:r>
              <a:rPr lang="id-ID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tahun</a:t>
            </a:r>
            <a:r>
              <a:rPr lang="en-US" sz="2000" b="1" dirty="0">
                <a:latin typeface="+mn-lt"/>
              </a:rPr>
              <a:t>, </a:t>
            </a:r>
            <a:r>
              <a:rPr lang="id-ID" sz="2000" b="1" dirty="0">
                <a:latin typeface="+mn-lt"/>
              </a:rPr>
              <a:t>tingkat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dan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prestasi</a:t>
            </a:r>
            <a:r>
              <a:rPr lang="en-US" sz="2000" b="1" dirty="0">
                <a:latin typeface="+mn-lt"/>
              </a:rPr>
              <a:t> yang </a:t>
            </a:r>
            <a:r>
              <a:rPr lang="en-US" sz="2000" b="1" dirty="0" err="1">
                <a:latin typeface="+mn-lt"/>
              </a:rPr>
              <a:t>dicapai</a:t>
            </a:r>
            <a:r>
              <a:rPr lang="id-ID" sz="2000" b="1" dirty="0">
                <a:latin typeface="+mn-lt"/>
              </a:rPr>
              <a:t>).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1625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d-ID" sz="2400" b="1" dirty="0"/>
              <a:t>Prestasi Mahasiswa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865949"/>
              </p:ext>
            </p:extLst>
          </p:nvPr>
        </p:nvGraphicFramePr>
        <p:xfrm>
          <a:off x="190501" y="2434151"/>
          <a:ext cx="8864600" cy="3320034"/>
        </p:xfrm>
        <a:graphic>
          <a:graphicData uri="http://schemas.openxmlformats.org/drawingml/2006/table">
            <a:tbl>
              <a:tblPr firstRow="1" firstCol="1" bandRow="1"/>
              <a:tblGrid>
                <a:gridCol w="10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4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34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33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867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Kegiatan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Perolehan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Tingkat </a:t>
                      </a:r>
                      <a:r>
                        <a:rPr lang="en-US" sz="20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Prestasi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Dicapai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3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Lokal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/Wilayah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Nasio-nal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Interna-sional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…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90501" y="6133223"/>
            <a:ext cx="6486344" cy="425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en-US" sz="20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id-ID" sz="2000" dirty="0"/>
              <a:t>Beri tanda centang V pada kolom yang sesuai.</a:t>
            </a:r>
          </a:p>
        </p:txBody>
      </p:sp>
    </p:spTree>
    <p:extLst>
      <p:ext uri="{BB962C8B-B14F-4D97-AF65-F5344CB8AC3E}">
        <p14:creationId xmlns:p14="http://schemas.microsoft.com/office/powerpoint/2010/main" val="30989630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810883"/>
            <a:ext cx="8705850" cy="1429396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</a:t>
            </a:r>
            <a:r>
              <a:rPr lang="id-ID" sz="2400" b="1" dirty="0">
                <a:latin typeface="+mn-lt"/>
              </a:rPr>
              <a:t>.b.</a:t>
            </a:r>
            <a:r>
              <a:rPr lang="en-US" sz="2400" b="1" dirty="0">
                <a:latin typeface="+mn-lt"/>
              </a:rPr>
              <a:t>2)</a:t>
            </a:r>
            <a:r>
              <a:rPr lang="id-ID" sz="2400" b="1" dirty="0">
                <a:latin typeface="+mn-lt"/>
              </a:rPr>
              <a:t> Prestasi </a:t>
            </a:r>
            <a:r>
              <a:rPr lang="en-US" sz="2400" b="1" dirty="0">
                <a:latin typeface="+mn-lt"/>
              </a:rPr>
              <a:t>Non </a:t>
            </a:r>
            <a:r>
              <a:rPr lang="id-ID" sz="2400" b="1" dirty="0">
                <a:latin typeface="+mn-lt"/>
              </a:rPr>
              <a:t>Akademi</a:t>
            </a:r>
            <a:r>
              <a:rPr lang="en-US" sz="2400" b="1" dirty="0">
                <a:latin typeface="+mn-lt"/>
              </a:rPr>
              <a:t>k </a:t>
            </a:r>
            <a:r>
              <a:rPr lang="en-US" sz="2400" b="1" dirty="0" err="1">
                <a:latin typeface="+mn-lt"/>
              </a:rPr>
              <a:t>Mahasiswa</a:t>
            </a:r>
            <a:br>
              <a:rPr lang="en-US" sz="2400" b="1" dirty="0">
                <a:latin typeface="+mn-lt"/>
              </a:rPr>
            </a:br>
            <a:br>
              <a:rPr lang="en-US" sz="2400" b="1" dirty="0">
                <a:latin typeface="+mn-lt"/>
              </a:rPr>
            </a:br>
            <a:r>
              <a:rPr lang="id-ID" sz="2000" b="1" dirty="0">
                <a:latin typeface="+mn-lt"/>
              </a:rPr>
              <a:t>Tuliskan prestasi </a:t>
            </a:r>
            <a:r>
              <a:rPr lang="en-US" sz="2000" b="1" dirty="0">
                <a:latin typeface="+mn-lt"/>
              </a:rPr>
              <a:t>non </a:t>
            </a:r>
            <a:r>
              <a:rPr lang="id-ID" sz="2000" b="1" dirty="0">
                <a:latin typeface="+mn-lt"/>
              </a:rPr>
              <a:t>akademik yang dicapai mahasiswa </a:t>
            </a:r>
            <a:r>
              <a:rPr lang="en-US" sz="2000" b="1" dirty="0">
                <a:latin typeface="+mn-lt"/>
              </a:rPr>
              <a:t>PS </a:t>
            </a:r>
            <a:r>
              <a:rPr lang="id-ID" sz="2000" b="1" dirty="0">
                <a:latin typeface="+mn-lt"/>
              </a:rPr>
              <a:t>dalam 5 tahun terakhir</a:t>
            </a:r>
            <a:r>
              <a:rPr lang="en-US" sz="2000" b="1" dirty="0">
                <a:latin typeface="+mn-lt"/>
              </a:rPr>
              <a:t>. </a:t>
            </a:r>
            <a:r>
              <a:rPr lang="id-ID" sz="2000" b="1" dirty="0">
                <a:latin typeface="+mn-lt"/>
              </a:rPr>
              <a:t>Data dilengkapi dengan keterangan kegiatan prestasi yang diikuti (nama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kegiatan</a:t>
            </a:r>
            <a:r>
              <a:rPr lang="id-ID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tahun</a:t>
            </a:r>
            <a:r>
              <a:rPr lang="en-US" sz="2000" b="1" dirty="0">
                <a:latin typeface="+mn-lt"/>
              </a:rPr>
              <a:t>, </a:t>
            </a:r>
            <a:r>
              <a:rPr lang="id-ID" sz="2000" b="1" dirty="0">
                <a:latin typeface="+mn-lt"/>
              </a:rPr>
              <a:t>tingkat</a:t>
            </a:r>
            <a:r>
              <a:rPr lang="en-US" sz="2000" b="1" dirty="0">
                <a:latin typeface="+mn-lt"/>
              </a:rPr>
              <a:t>, </a:t>
            </a:r>
            <a:r>
              <a:rPr lang="en-US" sz="2000" b="1" dirty="0" err="1">
                <a:latin typeface="+mn-lt"/>
              </a:rPr>
              <a:t>dan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prestasi</a:t>
            </a:r>
            <a:r>
              <a:rPr lang="en-US" sz="2000" b="1" dirty="0">
                <a:latin typeface="+mn-lt"/>
              </a:rPr>
              <a:t> yang </a:t>
            </a:r>
            <a:r>
              <a:rPr lang="en-US" sz="2000" b="1" dirty="0" err="1">
                <a:latin typeface="+mn-lt"/>
              </a:rPr>
              <a:t>dicapai</a:t>
            </a:r>
            <a:r>
              <a:rPr lang="id-ID" sz="2000" b="1" dirty="0">
                <a:latin typeface="+mn-lt"/>
              </a:rPr>
              <a:t>).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1625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id-ID" sz="2400" b="1" dirty="0"/>
              <a:t>Prestasi Mahasiswa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2251495"/>
              </p:ext>
            </p:extLst>
          </p:nvPr>
        </p:nvGraphicFramePr>
        <p:xfrm>
          <a:off x="190501" y="2292038"/>
          <a:ext cx="8864600" cy="3320034"/>
        </p:xfrm>
        <a:graphic>
          <a:graphicData uri="http://schemas.openxmlformats.org/drawingml/2006/table">
            <a:tbl>
              <a:tblPr firstRow="1" firstCol="1" bandRow="1"/>
              <a:tblGrid>
                <a:gridCol w="102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5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27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2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344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734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3334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9867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Nama Kegiatan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Perolehan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Tingkat </a:t>
                      </a:r>
                      <a:r>
                        <a:rPr lang="en-US" sz="20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Prestasi</a:t>
                      </a: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</a:t>
                      </a: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Dicapai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734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Lokal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/Wilayah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Nasio-nal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Interna-sional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3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5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86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…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90500" y="5828423"/>
            <a:ext cx="8837121" cy="6586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it-IT" sz="1600" b="1" dirty="0">
                <a:solidFill>
                  <a:srgbClr val="FF0000"/>
                </a:solidFill>
              </a:rPr>
              <a:t>Diisi oleh pengusul dari Program Studi pada program Diploma Tiga/Sarjana/Sarjana Terapan. </a:t>
            </a:r>
            <a:endParaRPr lang="en-US" sz="1600" b="1" baseline="30000" dirty="0">
              <a:solidFill>
                <a:srgbClr val="FF0000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</a:pPr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id-ID" sz="1600" b="1" dirty="0"/>
              <a:t>Beri tanda centang V pada kolom yang sesuai.</a:t>
            </a:r>
          </a:p>
        </p:txBody>
      </p:sp>
    </p:spTree>
    <p:extLst>
      <p:ext uri="{BB962C8B-B14F-4D97-AF65-F5344CB8AC3E}">
        <p14:creationId xmlns:p14="http://schemas.microsoft.com/office/powerpoint/2010/main" val="15392693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30609"/>
            <a:ext cx="8705850" cy="823914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</a:t>
            </a:r>
            <a:r>
              <a:rPr lang="id-ID" sz="2400" b="1" dirty="0">
                <a:latin typeface="+mn-lt"/>
              </a:rPr>
              <a:t>.</a:t>
            </a:r>
            <a:r>
              <a:rPr lang="en-US" sz="2400" b="1" dirty="0">
                <a:latin typeface="+mn-lt"/>
              </a:rPr>
              <a:t>c</a:t>
            </a:r>
            <a:r>
              <a:rPr lang="id-ID" sz="2400" b="1" dirty="0">
                <a:latin typeface="+mn-lt"/>
              </a:rPr>
              <a:t>.</a:t>
            </a:r>
            <a:r>
              <a:rPr lang="en-US" sz="2400" b="1" dirty="0">
                <a:latin typeface="+mn-lt"/>
              </a:rPr>
              <a:t> Masa </a:t>
            </a:r>
            <a:r>
              <a:rPr lang="en-US" sz="2400" b="1" dirty="0" err="1">
                <a:latin typeface="+mn-lt"/>
              </a:rPr>
              <a:t>Studi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</a:t>
            </a:r>
            <a:r>
              <a:rPr lang="en-US" sz="2400" b="1" dirty="0" err="1"/>
              <a:t>Program</a:t>
            </a:r>
            <a:r>
              <a:rPr lang="en-US" sz="2400" b="1" dirty="0"/>
              <a:t> Diploma </a:t>
            </a:r>
            <a:r>
              <a:rPr lang="en-US" sz="2400" b="1" dirty="0" err="1"/>
              <a:t>Tiga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Efektivitas dan Produktivitas Pendidikan</a:t>
            </a:r>
            <a:endParaRPr lang="en-US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7520952"/>
              </p:ext>
            </p:extLst>
          </p:nvPr>
        </p:nvGraphicFramePr>
        <p:xfrm>
          <a:off x="76201" y="1947285"/>
          <a:ext cx="8878019" cy="2869946"/>
        </p:xfrm>
        <a:graphic>
          <a:graphicData uri="http://schemas.openxmlformats.org/drawingml/2006/table">
            <a:tbl>
              <a:tblPr firstRow="1" firstCol="1" bandRow="1"/>
              <a:tblGrid>
                <a:gridCol w="9246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6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16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627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7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98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2813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945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7671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4973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Masuk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Diterima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</a:t>
                      </a:r>
                      <a:r>
                        <a:rPr lang="en-US" sz="1800" b="1" i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lu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lus </a:t>
                      </a: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52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TS-4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TS-3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TS-2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TS-1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Lulusan</a:t>
                      </a: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s.d.</a:t>
                      </a: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Rata-rata masa </a:t>
                      </a:r>
                      <a:r>
                        <a:rPr lang="en-US" sz="18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</a:t>
                      </a:r>
                      <a:endParaRPr lang="en-US" sz="18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4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TS-4</a:t>
                      </a:r>
                      <a:endParaRPr lang="en-US" sz="18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TS-3</a:t>
                      </a:r>
                      <a:endParaRPr lang="en-US" sz="18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8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35514" y="5098866"/>
            <a:ext cx="89125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Keterangan:  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  </a:t>
            </a:r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Tidak termasuk mahasiswa transfer.</a:t>
            </a:r>
          </a:p>
          <a:p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TS = Tahun akademik penuh terakhir. </a:t>
            </a:r>
          </a:p>
          <a:p>
            <a:r>
              <a:rPr lang="de-DE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TS-n = Tahun akademik n tahun sebelum TS.</a:t>
            </a:r>
          </a:p>
        </p:txBody>
      </p:sp>
    </p:spTree>
    <p:extLst>
      <p:ext uri="{BB962C8B-B14F-4D97-AF65-F5344CB8AC3E}">
        <p14:creationId xmlns:p14="http://schemas.microsoft.com/office/powerpoint/2010/main" val="413179509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30609"/>
            <a:ext cx="8705850" cy="823914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</a:t>
            </a:r>
            <a:r>
              <a:rPr lang="id-ID" sz="2400" b="1" dirty="0">
                <a:latin typeface="+mn-lt"/>
              </a:rPr>
              <a:t>.</a:t>
            </a:r>
            <a:r>
              <a:rPr lang="en-US" sz="2400" b="1" dirty="0">
                <a:latin typeface="+mn-lt"/>
              </a:rPr>
              <a:t>c</a:t>
            </a:r>
            <a:r>
              <a:rPr lang="id-ID" sz="2400" b="1" dirty="0">
                <a:latin typeface="+mn-lt"/>
              </a:rPr>
              <a:t>.</a:t>
            </a:r>
            <a:r>
              <a:rPr lang="en-US" sz="2400" b="1" dirty="0">
                <a:latin typeface="+mn-lt"/>
              </a:rPr>
              <a:t> Masa </a:t>
            </a:r>
            <a:r>
              <a:rPr lang="en-US" sz="2400" b="1" dirty="0" err="1">
                <a:latin typeface="+mn-lt"/>
              </a:rPr>
              <a:t>Studi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</a:t>
            </a:r>
            <a:r>
              <a:rPr lang="en-US" sz="2400" b="1" dirty="0" err="1">
                <a:latin typeface="+mn-lt"/>
              </a:rPr>
              <a:t>Sarjana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Sarjana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Terapan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Efektivitas dan Produktivitas Pendidikan</a:t>
            </a:r>
            <a:endParaRPr lang="en-US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5649202"/>
              </p:ext>
            </p:extLst>
          </p:nvPr>
        </p:nvGraphicFramePr>
        <p:xfrm>
          <a:off x="76201" y="1947285"/>
          <a:ext cx="8912521" cy="3071215"/>
        </p:xfrm>
        <a:graphic>
          <a:graphicData uri="http://schemas.openxmlformats.org/drawingml/2006/table">
            <a:tbl>
              <a:tblPr firstRow="1" firstCol="1" bandRow="1"/>
              <a:tblGrid>
                <a:gridCol w="764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93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2672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973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Masuk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Diterima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</a:t>
                      </a:r>
                      <a:r>
                        <a:rPr lang="en-US" sz="1600" b="1" i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lu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lus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52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TS-6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TS-5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TS-4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TS-3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TS-2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TS-1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Lulusan</a:t>
                      </a: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s.d.</a:t>
                      </a: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Rata-rata masa </a:t>
                      </a:r>
                      <a:r>
                        <a:rPr lang="en-US" sz="16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4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TS-6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TS-5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TS-4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69012" y="5248495"/>
            <a:ext cx="89125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Keterangan:  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  </a:t>
            </a:r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Tidak termasuk mahasiswa transfer.</a:t>
            </a:r>
          </a:p>
          <a:p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TS = Tahun akademik penuh terakhir. </a:t>
            </a:r>
          </a:p>
          <a:p>
            <a:r>
              <a:rPr lang="de-DE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TS-n = Tahun akademik n tahun sebelum TS.</a:t>
            </a:r>
          </a:p>
        </p:txBody>
      </p:sp>
    </p:spTree>
    <p:extLst>
      <p:ext uri="{BB962C8B-B14F-4D97-AF65-F5344CB8AC3E}">
        <p14:creationId xmlns:p14="http://schemas.microsoft.com/office/powerpoint/2010/main" val="60380107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001" y="930609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8.c. Masa </a:t>
            </a:r>
            <a:r>
              <a:rPr lang="en-US" sz="2400" b="1" dirty="0" err="1">
                <a:latin typeface="+mn-lt"/>
              </a:rPr>
              <a:t>Studi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Magister/Magister </a:t>
            </a:r>
            <a:r>
              <a:rPr lang="en-US" sz="2400" b="1" dirty="0" err="1">
                <a:latin typeface="+mn-lt"/>
              </a:rPr>
              <a:t>Terapan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Spesialis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Efektivitas dan Produktivitas Pendidikan</a:t>
            </a:r>
            <a:endParaRPr lang="en-US" sz="24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161562"/>
              </p:ext>
            </p:extLst>
          </p:nvPr>
        </p:nvGraphicFramePr>
        <p:xfrm>
          <a:off x="127000" y="1947286"/>
          <a:ext cx="8896230" cy="3143925"/>
        </p:xfrm>
        <a:graphic>
          <a:graphicData uri="http://schemas.openxmlformats.org/drawingml/2006/table">
            <a:tbl>
              <a:tblPr firstRow="1" firstCol="1" bandRow="1"/>
              <a:tblGrid>
                <a:gridCol w="10604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26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52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14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77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695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9235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5557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480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Masuk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Diterima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baseline="30000" dirty="0">
                          <a:solidFill>
                            <a:srgbClr val="000000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 lulus</a:t>
                      </a:r>
                      <a:r>
                        <a:rPr lang="en-US" sz="1800" b="1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baseline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Lulusan</a:t>
                      </a: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s.d.</a:t>
                      </a: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Rata-rata masa </a:t>
                      </a:r>
                      <a:r>
                        <a:rPr lang="en-US" sz="18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</a:t>
                      </a:r>
                      <a:endParaRPr lang="en-US" sz="18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8966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rgbClr val="000000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TS-3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TS-2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TS-1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0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TS-3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64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TS-1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35514" y="5373186"/>
            <a:ext cx="89125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Keterangan:  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  </a:t>
            </a:r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Tidak termasuk mahasiswa transfer.</a:t>
            </a:r>
          </a:p>
          <a:p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TS = Tahun akademik penuh terakhir. </a:t>
            </a:r>
          </a:p>
          <a:p>
            <a:r>
              <a:rPr lang="de-DE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TS-n = Tahun akademik n tahun sebelum TS.</a:t>
            </a:r>
          </a:p>
        </p:txBody>
      </p:sp>
    </p:spTree>
    <p:extLst>
      <p:ext uri="{BB962C8B-B14F-4D97-AF65-F5344CB8AC3E}">
        <p14:creationId xmlns:p14="http://schemas.microsoft.com/office/powerpoint/2010/main" val="13052997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930609"/>
            <a:ext cx="8705850" cy="823914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</a:t>
            </a:r>
            <a:r>
              <a:rPr lang="id-ID" sz="2400" b="1" dirty="0">
                <a:latin typeface="+mn-lt"/>
              </a:rPr>
              <a:t>.</a:t>
            </a:r>
            <a:r>
              <a:rPr lang="en-US" sz="2400" b="1" dirty="0">
                <a:latin typeface="+mn-lt"/>
              </a:rPr>
              <a:t>c</a:t>
            </a:r>
            <a:r>
              <a:rPr lang="id-ID" sz="2400" b="1" dirty="0">
                <a:latin typeface="+mn-lt"/>
              </a:rPr>
              <a:t>.</a:t>
            </a:r>
            <a:r>
              <a:rPr lang="en-US" sz="2400" b="1" dirty="0">
                <a:latin typeface="+mn-lt"/>
              </a:rPr>
              <a:t> Masa </a:t>
            </a:r>
            <a:r>
              <a:rPr lang="en-US" sz="2400" b="1" dirty="0" err="1">
                <a:latin typeface="+mn-lt"/>
              </a:rPr>
              <a:t>Studi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</a:t>
            </a:r>
            <a:r>
              <a:rPr lang="en-US" sz="2400" b="1" dirty="0" err="1">
                <a:latin typeface="+mn-lt"/>
              </a:rPr>
              <a:t>Doktor</a:t>
            </a:r>
            <a:r>
              <a:rPr lang="en-US" sz="2400" b="1" dirty="0">
                <a:latin typeface="+mn-lt"/>
              </a:rPr>
              <a:t>/</a:t>
            </a:r>
            <a:r>
              <a:rPr lang="en-US" sz="2400" b="1" dirty="0" err="1">
                <a:latin typeface="+mn-lt"/>
              </a:rPr>
              <a:t>Doktor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Terapan</a:t>
            </a:r>
            <a:r>
              <a:rPr lang="en-US" sz="2400" b="1" dirty="0">
                <a:latin typeface="+mn-lt"/>
              </a:rPr>
              <a:t>/Sub-</a:t>
            </a:r>
            <a:r>
              <a:rPr lang="en-US" sz="2400" b="1" dirty="0" err="1">
                <a:latin typeface="+mn-lt"/>
              </a:rPr>
              <a:t>spesialis</a:t>
            </a:r>
            <a:endParaRPr lang="en-US" sz="20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Efektivitas dan Produktivitas Pendidikan</a:t>
            </a:r>
            <a:endParaRPr lang="en-US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295302"/>
              </p:ext>
            </p:extLst>
          </p:nvPr>
        </p:nvGraphicFramePr>
        <p:xfrm>
          <a:off x="76201" y="1947285"/>
          <a:ext cx="8912521" cy="3409289"/>
        </p:xfrm>
        <a:graphic>
          <a:graphicData uri="http://schemas.openxmlformats.org/drawingml/2006/table">
            <a:tbl>
              <a:tblPr firstRow="1" firstCol="1" bandRow="1"/>
              <a:tblGrid>
                <a:gridCol w="764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02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133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939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926727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330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34973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Masuk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Diterima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 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Mahasiswa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yang</a:t>
                      </a:r>
                      <a:r>
                        <a:rPr lang="en-US" sz="1600" b="1" i="0" baseline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lu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lus </a:t>
                      </a: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pada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652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TS-6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TS-5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TS-4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TS-3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TS-2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TS-1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i="0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TS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Lulusan</a:t>
                      </a: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s.d.</a:t>
                      </a: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akhir</a:t>
                      </a: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Rata-rata masa </a:t>
                      </a:r>
                      <a:r>
                        <a:rPr lang="en-US" sz="1600" b="1" i="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studi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4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TS-6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TS-5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TS-4</a:t>
                      </a:r>
                      <a:endParaRPr lang="en-US" sz="1600" b="1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i="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TS-3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80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i="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i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9012" y="5550917"/>
            <a:ext cx="891252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Keterangan:  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  </a:t>
            </a:r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Tidak termasuk mahasiswa transfer.</a:t>
            </a:r>
          </a:p>
          <a:p>
            <a:r>
              <a:rPr lang="id-ID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TS = Tahun akademik penuh terakhir. </a:t>
            </a:r>
          </a:p>
          <a:p>
            <a:r>
              <a:rPr lang="de-DE" sz="1600" b="1" dirty="0">
                <a:solidFill>
                  <a:srgbClr val="000000"/>
                </a:solidFill>
                <a:latin typeface="Arial" panose="020B0604020202020204" pitchFamily="34" charset="0"/>
              </a:rPr>
              <a:t>TS-n = Tahun akademik n tahun sebelum TS.</a:t>
            </a:r>
          </a:p>
        </p:txBody>
      </p:sp>
    </p:spTree>
    <p:extLst>
      <p:ext uri="{BB962C8B-B14F-4D97-AF65-F5344CB8AC3E}">
        <p14:creationId xmlns:p14="http://schemas.microsoft.com/office/powerpoint/2010/main" val="35566108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150" y="1916193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8.d.1. </a:t>
            </a:r>
            <a:r>
              <a:rPr lang="en-US" sz="2400" b="1" dirty="0" err="1">
                <a:latin typeface="+mn-lt"/>
              </a:rPr>
              <a:t>Waktu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Tunggu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Diploma </a:t>
            </a:r>
            <a:r>
              <a:rPr lang="en-US" sz="2400" b="1" dirty="0" err="1">
                <a:latin typeface="+mn-lt"/>
              </a:rPr>
              <a:t>Tiga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Daya Saing Lulusan</a:t>
            </a:r>
            <a:endParaRPr lang="en-US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3506422"/>
              </p:ext>
            </p:extLst>
          </p:nvPr>
        </p:nvGraphicFramePr>
        <p:xfrm>
          <a:off x="327025" y="2754612"/>
          <a:ext cx="8531225" cy="3065876"/>
        </p:xfrm>
        <a:graphic>
          <a:graphicData uri="http://schemas.openxmlformats.org/drawingml/2006/table">
            <a:tbl>
              <a:tblPr firstRow="1" firstCol="1" bandRow="1"/>
              <a:tblGrid>
                <a:gridCol w="10384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82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58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57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727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731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67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967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lulus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lulusan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 yang Terlacak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 yang dipesan sebelum lulus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lulusan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waktu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tunggu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mendapatkan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pekerjaan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518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 &lt; 3 bulan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≤ WT </a:t>
                      </a:r>
                      <a:r>
                        <a:rPr lang="en-US" sz="1600" b="1" u="sng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bulan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 </a:t>
                      </a:r>
                      <a:r>
                        <a:rPr lang="en-US" sz="1600" b="1" u="non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&gt;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bulan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7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3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TS-4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3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TS-3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39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32262" y="901474"/>
            <a:ext cx="812153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FF0000"/>
                </a:solidFill>
              </a:rPr>
              <a:t>Tabel 8.d.1. Diisi oleh pengusul dari Program Studi pada program Diploma Tiga/Sarjana/Sarjana Terapan. </a:t>
            </a:r>
          </a:p>
          <a:p>
            <a:r>
              <a:rPr lang="en-US" sz="2000" b="1" dirty="0">
                <a:solidFill>
                  <a:srgbClr val="FF0000"/>
                </a:solidFill>
              </a:rPr>
              <a:t>Program </a:t>
            </a:r>
            <a:r>
              <a:rPr lang="en-US" sz="2000" b="1" dirty="0" err="1">
                <a:solidFill>
                  <a:srgbClr val="FF0000"/>
                </a:solidFill>
              </a:rPr>
              <a:t>Doktor</a:t>
            </a:r>
            <a:r>
              <a:rPr lang="en-US" sz="2000" b="1" dirty="0">
                <a:solidFill>
                  <a:srgbClr val="FF0000"/>
                </a:solidFill>
              </a:rPr>
              <a:t>/</a:t>
            </a:r>
            <a:r>
              <a:rPr lang="en-US" sz="2000" b="1" dirty="0" err="1">
                <a:solidFill>
                  <a:srgbClr val="FF0000"/>
                </a:solidFill>
              </a:rPr>
              <a:t>Doktor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Terapan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tidak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perlu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mengisi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Tabel</a:t>
            </a:r>
            <a:r>
              <a:rPr lang="en-US" sz="2000" b="1" dirty="0">
                <a:solidFill>
                  <a:srgbClr val="FF0000"/>
                </a:solidFill>
              </a:rPr>
              <a:t> 8.d.1.</a:t>
            </a:r>
          </a:p>
        </p:txBody>
      </p:sp>
    </p:spTree>
    <p:extLst>
      <p:ext uri="{BB962C8B-B14F-4D97-AF65-F5344CB8AC3E}">
        <p14:creationId xmlns:p14="http://schemas.microsoft.com/office/powerpoint/2010/main" val="89439589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1" y="864576"/>
            <a:ext cx="8705850" cy="823914"/>
          </a:xfrm>
        </p:spPr>
        <p:txBody>
          <a:bodyPr>
            <a:noAutofit/>
          </a:bodyPr>
          <a:lstStyle/>
          <a:p>
            <a:r>
              <a:rPr lang="en-US" sz="2200" b="1" dirty="0" err="1">
                <a:latin typeface="+mn-lt"/>
              </a:rPr>
              <a:t>Tabel</a:t>
            </a:r>
            <a:r>
              <a:rPr lang="en-US" sz="2200" b="1" dirty="0">
                <a:latin typeface="+mn-lt"/>
              </a:rPr>
              <a:t> 8.d.1 </a:t>
            </a:r>
            <a:r>
              <a:rPr lang="en-US" sz="2200" b="1" dirty="0" err="1">
                <a:latin typeface="+mn-lt"/>
              </a:rPr>
              <a:t>Waktu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Tunggu</a:t>
            </a:r>
            <a:r>
              <a:rPr lang="en-US" sz="2200" b="1" dirty="0">
                <a:latin typeface="+mn-lt"/>
              </a:rPr>
              <a:t> </a:t>
            </a:r>
            <a:r>
              <a:rPr lang="en-US" sz="2200" b="1" dirty="0" err="1">
                <a:latin typeface="+mn-lt"/>
              </a:rPr>
              <a:t>Lulusan</a:t>
            </a:r>
            <a:r>
              <a:rPr lang="en-US" sz="2200" b="1" dirty="0">
                <a:latin typeface="+mn-lt"/>
              </a:rPr>
              <a:t> Program </a:t>
            </a:r>
            <a:r>
              <a:rPr lang="en-US" sz="2200" b="1" dirty="0" err="1">
                <a:latin typeface="+mn-lt"/>
              </a:rPr>
              <a:t>Sarjana</a:t>
            </a:r>
            <a:r>
              <a:rPr lang="en-US" sz="2200" b="1" dirty="0">
                <a:latin typeface="+mn-lt"/>
              </a:rPr>
              <a:t> 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0863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	Daya Saing Lulusan</a:t>
            </a:r>
            <a:endParaRPr lang="en-US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438249"/>
              </p:ext>
            </p:extLst>
          </p:nvPr>
        </p:nvGraphicFramePr>
        <p:xfrm>
          <a:off x="190500" y="2797379"/>
          <a:ext cx="8705849" cy="2700950"/>
        </p:xfrm>
        <a:graphic>
          <a:graphicData uri="http://schemas.openxmlformats.org/drawingml/2006/table">
            <a:tbl>
              <a:tblPr firstRow="1" firstCol="1" bandRow="1"/>
              <a:tblGrid>
                <a:gridCol w="1305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5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00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80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080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9721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lulus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 yang terlacak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 dengan waktu tunggu mendapatkan pekerjaan 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58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 &lt; 6 bulan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 ≤ WT </a:t>
                      </a:r>
                      <a:r>
                        <a:rPr lang="en-US" sz="1800" b="1" u="sng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18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bulan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 &gt; 18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bulan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88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6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TS-4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6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TS-3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6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233997" y="1774755"/>
            <a:ext cx="86623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b="1" dirty="0">
                <a:solidFill>
                  <a:srgbClr val="000000"/>
                </a:solidFill>
                <a:latin typeface="Arial" panose="020B0604020202020204" pitchFamily="34" charset="0"/>
              </a:rPr>
              <a:t>Tuliskan data masa tunggu lulusan untuk mendapatkan pekerjaan pertama dalam 3 </a:t>
            </a:r>
            <a:r>
              <a:rPr lang="id-ID" b="1" dirty="0">
                <a:solidFill>
                  <a:srgbClr val="000000"/>
                </a:solidFill>
                <a:latin typeface="Arial" panose="020B0604020202020204" pitchFamily="34" charset="0"/>
              </a:rPr>
              <a:t>tahun, mulai TS-4 sampai dengan TS-2</a:t>
            </a:r>
            <a:endParaRPr lang="id-ID" b="1" dirty="0"/>
          </a:p>
        </p:txBody>
      </p:sp>
    </p:spTree>
    <p:extLst>
      <p:ext uri="{BB962C8B-B14F-4D97-AF65-F5344CB8AC3E}">
        <p14:creationId xmlns:p14="http://schemas.microsoft.com/office/powerpoint/2010/main" val="32324428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1197846"/>
            <a:ext cx="8705850" cy="823914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8.d.1. </a:t>
            </a:r>
            <a:r>
              <a:rPr lang="en-US" sz="2400" b="1" dirty="0" err="1">
                <a:latin typeface="+mn-lt"/>
              </a:rPr>
              <a:t>Waktu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Tunggu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r>
              <a:rPr lang="en-US" sz="2400" b="1" dirty="0">
                <a:latin typeface="+mn-lt"/>
              </a:rPr>
              <a:t> Program </a:t>
            </a:r>
            <a:r>
              <a:rPr lang="en-US" sz="2400" b="1" dirty="0" err="1">
                <a:latin typeface="+mn-lt"/>
              </a:rPr>
              <a:t>Sarjana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Terapan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114925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	Daya Saing Lulusan</a:t>
            </a:r>
            <a:endParaRPr lang="en-US" sz="240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6539208"/>
              </p:ext>
            </p:extLst>
          </p:nvPr>
        </p:nvGraphicFramePr>
        <p:xfrm>
          <a:off x="264160" y="2287174"/>
          <a:ext cx="8558530" cy="2997494"/>
        </p:xfrm>
        <a:graphic>
          <a:graphicData uri="http://schemas.openxmlformats.org/drawingml/2006/table">
            <a:tbl>
              <a:tblPr firstRow="1" firstCol="1" bandRow="1"/>
              <a:tblGrid>
                <a:gridCol w="1283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36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02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31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91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791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51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lulus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 yang terlacak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 dengan waktu tunggu mendapatkan pekerjaan 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271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 &lt; 3 bulan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 ≤ WT </a:t>
                      </a:r>
                      <a:r>
                        <a:rPr lang="en-US" sz="1800" b="1" u="sng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&lt;</a:t>
                      </a: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6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WT &gt; 6 </a:t>
                      </a:r>
                      <a:r>
                        <a:rPr lang="en-US" sz="18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bulan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00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5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TS-4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5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TS-3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757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10555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32661"/>
            <a:ext cx="8705850" cy="628956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8.d.2) </a:t>
            </a:r>
            <a:r>
              <a:rPr lang="en-US" sz="2400" b="1" dirty="0" err="1">
                <a:latin typeface="+mn-lt"/>
              </a:rPr>
              <a:t>Kesesuaian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Bidang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Kerja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Lulusan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596265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Daya Saing Lulusan</a:t>
            </a:r>
            <a:endParaRPr lang="en-US" sz="240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5496509"/>
              </p:ext>
            </p:extLst>
          </p:nvPr>
        </p:nvGraphicFramePr>
        <p:xfrm>
          <a:off x="152400" y="2161617"/>
          <a:ext cx="8705850" cy="2723826"/>
        </p:xfrm>
        <a:graphic>
          <a:graphicData uri="http://schemas.openxmlformats.org/drawingml/2006/table">
            <a:tbl>
              <a:tblPr firstRow="1" firstCol="1" bandRow="1"/>
              <a:tblGrid>
                <a:gridCol w="1305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58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09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7890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2745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1496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lulus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lulusan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 yang Terlacak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lulusan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dengan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tingkat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44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Rendah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1)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Sedang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Tinggi 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600" b="1" baseline="30000" dirty="0">
                          <a:solidFill>
                            <a:srgbClr val="000000"/>
                          </a:solidFill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74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4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TS-4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74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TS-3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74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52400" y="4901889"/>
            <a:ext cx="8924925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600" dirty="0">
                <a:solidFill>
                  <a:srgbClr val="000000"/>
                </a:solidFill>
                <a:latin typeface="Arial" panose="020B0604020202020204" pitchFamily="34" charset="0"/>
              </a:rPr>
              <a:t>Keterangan: 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 </a:t>
            </a:r>
            <a:r>
              <a:rPr lang="id-ID" sz="1600" dirty="0">
                <a:solidFill>
                  <a:srgbClr val="000000"/>
                </a:solidFill>
                <a:latin typeface="Arial" panose="020B0604020202020204" pitchFamily="34" charset="0"/>
              </a:rPr>
              <a:t>Jenis pekerjaan/posisi jabatan dalam pekerjaan tidak sesuai atau kurang sesuai</a:t>
            </a:r>
          </a:p>
          <a:p>
            <a:r>
              <a:rPr lang="id-ID" sz="1600" dirty="0">
                <a:solidFill>
                  <a:srgbClr val="000000"/>
                </a:solidFill>
                <a:latin typeface="Arial" panose="020B0604020202020204" pitchFamily="34" charset="0"/>
              </a:rPr>
              <a:t>dengan profil lulusan yang direncanakan dalam dokumen kurikulum. 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id-ID" sz="1600" dirty="0">
                <a:solidFill>
                  <a:srgbClr val="000000"/>
                </a:solidFill>
                <a:latin typeface="Arial" panose="020B0604020202020204" pitchFamily="34" charset="0"/>
              </a:rPr>
              <a:t> Jenis pekerjaan/posisi jabatan dalam pekerjaan cukup sesuai dengan profil lulusan</a:t>
            </a:r>
          </a:p>
          <a:p>
            <a:r>
              <a:rPr lang="id-ID" sz="1600" dirty="0">
                <a:solidFill>
                  <a:srgbClr val="000000"/>
                </a:solidFill>
                <a:latin typeface="Arial" panose="020B0604020202020204" pitchFamily="34" charset="0"/>
              </a:rPr>
              <a:t>yang direncanakan dalam dokumen kurikulum. </a:t>
            </a:r>
          </a:p>
          <a:p>
            <a:r>
              <a:rPr lang="en-US" sz="1600" b="1" baseline="30000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id-ID" sz="1600" dirty="0">
                <a:solidFill>
                  <a:srgbClr val="000000"/>
                </a:solidFill>
                <a:latin typeface="Arial" panose="020B0604020202020204" pitchFamily="34" charset="0"/>
              </a:rPr>
              <a:t> Jenis pekerjaan/posisi jabatan dalam pekerjaan sesuai atau sangat sesuai dengan</a:t>
            </a:r>
          </a:p>
          <a:p>
            <a:r>
              <a:rPr lang="id-ID" sz="1600" dirty="0">
                <a:solidFill>
                  <a:srgbClr val="000000"/>
                </a:solidFill>
                <a:latin typeface="Arial" panose="020B0604020202020204" pitchFamily="34" charset="0"/>
              </a:rPr>
              <a:t>profil lulusan yang direncanakan dalam dokumen kurikulum</a:t>
            </a:r>
            <a:endParaRPr lang="id-ID" sz="1600" dirty="0"/>
          </a:p>
        </p:txBody>
      </p:sp>
      <p:sp>
        <p:nvSpPr>
          <p:cNvPr id="5" name="Rectangle 4"/>
          <p:cNvSpPr/>
          <p:nvPr/>
        </p:nvSpPr>
        <p:spPr>
          <a:xfrm>
            <a:off x="152400" y="820969"/>
            <a:ext cx="84706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</a:rPr>
              <a:t>Diisi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oleh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pengusul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dari</a:t>
            </a:r>
            <a:r>
              <a:rPr lang="en-US" sz="2000" b="1" dirty="0">
                <a:solidFill>
                  <a:srgbClr val="FF0000"/>
                </a:solidFill>
              </a:rPr>
              <a:t> Program </a:t>
            </a:r>
            <a:r>
              <a:rPr lang="en-US" sz="2000" b="1" dirty="0" err="1">
                <a:solidFill>
                  <a:srgbClr val="FF0000"/>
                </a:solidFill>
              </a:rPr>
              <a:t>Studi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pada</a:t>
            </a:r>
            <a:r>
              <a:rPr lang="en-US" sz="2000" b="1" dirty="0">
                <a:solidFill>
                  <a:srgbClr val="FF0000"/>
                </a:solidFill>
              </a:rPr>
              <a:t> program Diploma </a:t>
            </a:r>
            <a:r>
              <a:rPr lang="en-US" sz="2000" b="1" dirty="0" err="1">
                <a:solidFill>
                  <a:srgbClr val="FF0000"/>
                </a:solidFill>
              </a:rPr>
              <a:t>Tiga</a:t>
            </a:r>
            <a:r>
              <a:rPr lang="en-US" sz="2000" b="1" dirty="0">
                <a:solidFill>
                  <a:srgbClr val="FF0000"/>
                </a:solidFill>
              </a:rPr>
              <a:t>/</a:t>
            </a:r>
            <a:r>
              <a:rPr lang="en-US" sz="2000" b="1" dirty="0" err="1">
                <a:solidFill>
                  <a:srgbClr val="FF0000"/>
                </a:solidFill>
              </a:rPr>
              <a:t>Sarjana</a:t>
            </a:r>
            <a:r>
              <a:rPr lang="en-US" sz="2000" b="1" dirty="0">
                <a:solidFill>
                  <a:srgbClr val="FF0000"/>
                </a:solidFill>
              </a:rPr>
              <a:t>/</a:t>
            </a:r>
            <a:r>
              <a:rPr lang="en-US" sz="2000" b="1" dirty="0" err="1">
                <a:solidFill>
                  <a:srgbClr val="FF0000"/>
                </a:solidFill>
              </a:rPr>
              <a:t>Sarjana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Terapan</a:t>
            </a:r>
            <a:r>
              <a:rPr lang="en-US" sz="2000" b="1" dirty="0">
                <a:solidFill>
                  <a:srgbClr val="FF0000"/>
                </a:solidFill>
              </a:rPr>
              <a:t>/Magister/Magister </a:t>
            </a:r>
            <a:r>
              <a:rPr lang="en-US" sz="2000" b="1" dirty="0" err="1">
                <a:solidFill>
                  <a:srgbClr val="FF0000"/>
                </a:solidFill>
              </a:rPr>
              <a:t>Terapan</a:t>
            </a:r>
            <a:r>
              <a:rPr lang="en-US" sz="2000" b="1" dirty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081345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3857" y="2547982"/>
            <a:ext cx="6936526" cy="823914"/>
          </a:xfrm>
        </p:spPr>
        <p:txBody>
          <a:bodyPr>
            <a:noAutofit/>
          </a:bodyPr>
          <a:lstStyle/>
          <a:p>
            <a:r>
              <a:rPr lang="id-ID" sz="2400" b="1" dirty="0">
                <a:latin typeface="+mn-lt"/>
              </a:rPr>
              <a:t>Tabel </a:t>
            </a:r>
            <a:r>
              <a:rPr lang="en-US" sz="2400" b="1" dirty="0">
                <a:latin typeface="+mn-lt"/>
              </a:rPr>
              <a:t>8.e.1.</a:t>
            </a:r>
            <a:r>
              <a:rPr lang="id-ID" sz="2400" b="1" dirty="0">
                <a:latin typeface="+mn-lt"/>
              </a:rPr>
              <a:t> Tempat Kerja Lulusan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1" y="125307"/>
            <a:ext cx="26289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Kinerja Lulusan</a:t>
            </a:r>
            <a:endParaRPr lang="en-US" sz="2400"/>
          </a:p>
        </p:txBody>
      </p:sp>
      <p:sp>
        <p:nvSpPr>
          <p:cNvPr id="6" name="TextBox 5"/>
          <p:cNvSpPr txBox="1"/>
          <p:nvPr/>
        </p:nvSpPr>
        <p:spPr>
          <a:xfrm>
            <a:off x="383857" y="1843805"/>
            <a:ext cx="84000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/>
              <a:t>Tuliskan tingkat/ukuran tempat kerja/berwirausaha lulusan dalam 3 tahun, mulai TS-</a:t>
            </a:r>
            <a:r>
              <a:rPr lang="en-US" sz="2400" b="1" dirty="0"/>
              <a:t>4</a:t>
            </a:r>
            <a:r>
              <a:rPr lang="id-ID" sz="2400" b="1" dirty="0"/>
              <a:t> sampai dengan TS-</a:t>
            </a:r>
            <a:r>
              <a:rPr lang="en-US" sz="2400" b="1" dirty="0"/>
              <a:t>2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7713792"/>
              </p:ext>
            </p:extLst>
          </p:nvPr>
        </p:nvGraphicFramePr>
        <p:xfrm>
          <a:off x="247332" y="3462731"/>
          <a:ext cx="8673148" cy="2958671"/>
        </p:xfrm>
        <a:graphic>
          <a:graphicData uri="http://schemas.openxmlformats.org/drawingml/2006/table">
            <a:tbl>
              <a:tblPr firstRow="1" firstCol="1" bandRow="1"/>
              <a:tblGrid>
                <a:gridCol w="1557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64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51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71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935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93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517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Tahun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Lulus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dirty="0" err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Lulusan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 yang Bekerja/ Berwira-usaha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 Lulusan yang Bekerja berdasarkan Tingkat/Ukuran Tempat Kerja/Berwirausaha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035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Lokal/ Wilayah/ Berwirausaha tidak Berizin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Nasional/ Berwirausaha Berizin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Multinasiona/ Internasional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60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TS-4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9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TS-3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TS-2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98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383858" y="926641"/>
            <a:ext cx="80384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400" b="1" dirty="0">
                <a:solidFill>
                  <a:srgbClr val="FF0000"/>
                </a:solidFill>
              </a:rPr>
              <a:t>Tabel 8.e.1. Diisi oleh pengusul dari Program Studi pada program Diploma Tiga/Sarjana/Sarjana Terapan. 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48164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99" y="848375"/>
            <a:ext cx="2686049" cy="1014195"/>
          </a:xfrm>
        </p:spPr>
        <p:txBody>
          <a:bodyPr>
            <a:noAutofit/>
          </a:bodyPr>
          <a:lstStyle/>
          <a:p>
            <a:r>
              <a:rPr lang="en-US" sz="2400" b="1" dirty="0" err="1">
                <a:latin typeface="+mn-lt"/>
              </a:rPr>
              <a:t>Tabel</a:t>
            </a:r>
            <a:r>
              <a:rPr lang="en-US" sz="2400" b="1" dirty="0">
                <a:latin typeface="+mn-lt"/>
              </a:rPr>
              <a:t> 8.e. 2. </a:t>
            </a:r>
            <a:r>
              <a:rPr lang="en-US" sz="2400" b="1" dirty="0" err="1">
                <a:latin typeface="+mn-lt"/>
              </a:rPr>
              <a:t>Kepuasan</a:t>
            </a:r>
            <a:r>
              <a:rPr lang="en-US" sz="2400" b="1" dirty="0">
                <a:latin typeface="+mn-lt"/>
              </a:rPr>
              <a:t> </a:t>
            </a:r>
            <a:r>
              <a:rPr lang="en-US" sz="2400" b="1" dirty="0" err="1">
                <a:latin typeface="+mn-lt"/>
              </a:rPr>
              <a:t>Pengguna</a:t>
            </a:r>
            <a:endParaRPr lang="en-US" sz="24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1" y="125307"/>
            <a:ext cx="2628900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Kinerja Lulusan</a:t>
            </a:r>
            <a:endParaRPr lang="en-US" sz="240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389971"/>
              </p:ext>
            </p:extLst>
          </p:nvPr>
        </p:nvGraphicFramePr>
        <p:xfrm>
          <a:off x="2731348" y="258857"/>
          <a:ext cx="6367355" cy="6245500"/>
        </p:xfrm>
        <a:graphic>
          <a:graphicData uri="http://schemas.openxmlformats.org/drawingml/2006/table">
            <a:tbl>
              <a:tblPr firstRow="1" firstCol="1" bandRow="1"/>
              <a:tblGrid>
                <a:gridCol w="632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79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20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59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82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21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797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576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Jenis Kemampuan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Tingkat Kepuasan Pengguna 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(%)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Rencana Tindak Lanjut oleh UPPS/PS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56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Sangat Baik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Baik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Cukup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Kurang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22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Etika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96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Keahlian pada bidang ilmu (kompetensi utama)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72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Kemampuan berbahasa asing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72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Penggunaan teknologi informasi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Kemampuan berkomunikasi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4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Kerjasama tim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1481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Pengembangan diri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958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31" marR="4163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298" y="2305606"/>
            <a:ext cx="245025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solidFill>
                  <a:srgbClr val="FF0000"/>
                </a:solidFill>
              </a:rPr>
              <a:t>Diisi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oleh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pengusul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dari</a:t>
            </a:r>
            <a:r>
              <a:rPr lang="en-US" sz="2000" b="1" dirty="0">
                <a:solidFill>
                  <a:srgbClr val="FF0000"/>
                </a:solidFill>
              </a:rPr>
              <a:t> Program </a:t>
            </a:r>
            <a:r>
              <a:rPr lang="en-US" sz="2000" b="1" dirty="0" err="1">
                <a:solidFill>
                  <a:srgbClr val="FF0000"/>
                </a:solidFill>
              </a:rPr>
              <a:t>Studi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pada</a:t>
            </a:r>
            <a:r>
              <a:rPr lang="en-US" sz="2000" b="1" dirty="0">
                <a:solidFill>
                  <a:srgbClr val="FF0000"/>
                </a:solidFill>
              </a:rPr>
              <a:t> program Diploma </a:t>
            </a:r>
            <a:r>
              <a:rPr lang="en-US" sz="2000" b="1" dirty="0" err="1">
                <a:solidFill>
                  <a:srgbClr val="FF0000"/>
                </a:solidFill>
              </a:rPr>
              <a:t>Tiga</a:t>
            </a:r>
            <a:r>
              <a:rPr lang="en-US" sz="2000" b="1" dirty="0">
                <a:solidFill>
                  <a:srgbClr val="FF0000"/>
                </a:solidFill>
              </a:rPr>
              <a:t>/</a:t>
            </a:r>
            <a:r>
              <a:rPr lang="en-US" sz="2000" b="1" dirty="0" err="1">
                <a:solidFill>
                  <a:srgbClr val="FF0000"/>
                </a:solidFill>
              </a:rPr>
              <a:t>Sarjana</a:t>
            </a:r>
            <a:r>
              <a:rPr lang="en-US" sz="2000" b="1" dirty="0">
                <a:solidFill>
                  <a:srgbClr val="FF0000"/>
                </a:solidFill>
              </a:rPr>
              <a:t>/</a:t>
            </a:r>
            <a:r>
              <a:rPr lang="en-US" sz="2000" b="1" dirty="0" err="1">
                <a:solidFill>
                  <a:srgbClr val="FF0000"/>
                </a:solidFill>
              </a:rPr>
              <a:t>Sarjana</a:t>
            </a:r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dirty="0" err="1">
                <a:solidFill>
                  <a:srgbClr val="FF0000"/>
                </a:solidFill>
              </a:rPr>
              <a:t>Terapan</a:t>
            </a:r>
            <a:r>
              <a:rPr lang="en-US" sz="2000" b="1" dirty="0">
                <a:solidFill>
                  <a:srgbClr val="FF0000"/>
                </a:solidFill>
              </a:rPr>
              <a:t>/Magister/Magister </a:t>
            </a:r>
            <a:r>
              <a:rPr lang="en-US" sz="2000" b="1" dirty="0" err="1">
                <a:solidFill>
                  <a:srgbClr val="FF0000"/>
                </a:solidFill>
              </a:rPr>
              <a:t>Terapan</a:t>
            </a:r>
            <a:r>
              <a:rPr lang="en-US" sz="2000" b="1" dirty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634084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350" y="1050925"/>
            <a:ext cx="8705850" cy="1077104"/>
          </a:xfrm>
        </p:spPr>
        <p:txBody>
          <a:bodyPr>
            <a:noAutofit/>
          </a:bodyPr>
          <a:lstStyle/>
          <a:p>
            <a:r>
              <a:rPr lang="id-ID" sz="2000" b="1" dirty="0">
                <a:latin typeface="+mn-lt"/>
              </a:rPr>
              <a:t>Tabel </a:t>
            </a:r>
            <a:r>
              <a:rPr lang="en-US" sz="2000" b="1" dirty="0">
                <a:latin typeface="+mn-lt"/>
              </a:rPr>
              <a:t>8.f.1 </a:t>
            </a:r>
            <a:r>
              <a:rPr lang="id-ID" sz="2000" b="1" dirty="0">
                <a:latin typeface="+mn-lt"/>
              </a:rPr>
              <a:t>Publikasi Ilmiah </a:t>
            </a:r>
            <a:r>
              <a:rPr lang="en-US" sz="2000" b="1" dirty="0" err="1">
                <a:latin typeface="+mn-lt"/>
              </a:rPr>
              <a:t>Mahasiswa</a:t>
            </a:r>
            <a:br>
              <a:rPr lang="en-US" sz="2000" b="1" dirty="0">
                <a:latin typeface="+mn-lt"/>
              </a:rPr>
            </a:br>
            <a:br>
              <a:rPr lang="en-US" sz="1800" b="1" dirty="0">
                <a:latin typeface="+mn-lt"/>
              </a:rPr>
            </a:br>
            <a:r>
              <a:rPr lang="id-ID" sz="1800" b="1" dirty="0"/>
              <a:t>Tuliskan jumlah publikasi </a:t>
            </a:r>
            <a:r>
              <a:rPr lang="en-US" sz="1800" b="1" dirty="0" err="1"/>
              <a:t>ilmiah</a:t>
            </a:r>
            <a:r>
              <a:rPr lang="en-US" sz="1800" b="1" dirty="0"/>
              <a:t> </a:t>
            </a:r>
            <a:r>
              <a:rPr lang="en-US" sz="1800" b="1" dirty="0" err="1"/>
              <a:t>mahasiswa</a:t>
            </a:r>
            <a:r>
              <a:rPr lang="en-US" sz="1800" b="1" dirty="0"/>
              <a:t> </a:t>
            </a:r>
            <a:r>
              <a:rPr lang="en-US" sz="1800" b="1" dirty="0" err="1"/>
              <a:t>baik</a:t>
            </a:r>
            <a:r>
              <a:rPr lang="en-US" sz="1800" b="1" dirty="0"/>
              <a:t> yang </a:t>
            </a:r>
            <a:r>
              <a:rPr lang="en-US" sz="1800" b="1" dirty="0" err="1"/>
              <a:t>dihasilkan</a:t>
            </a:r>
            <a:r>
              <a:rPr lang="en-US" sz="1800" b="1" dirty="0"/>
              <a:t> </a:t>
            </a:r>
            <a:r>
              <a:rPr lang="en-US" sz="1800" b="1" dirty="0" err="1"/>
              <a:t>bersama</a:t>
            </a:r>
            <a:r>
              <a:rPr lang="en-US" sz="1800" b="1" dirty="0"/>
              <a:t> </a:t>
            </a:r>
            <a:r>
              <a:rPr lang="en-US" sz="1800" b="1" dirty="0" err="1"/>
              <a:t>dosen</a:t>
            </a:r>
            <a:r>
              <a:rPr lang="en-US" sz="1800" b="1" dirty="0"/>
              <a:t> </a:t>
            </a:r>
            <a:r>
              <a:rPr lang="en-US" sz="1800" b="1" dirty="0" err="1"/>
              <a:t>maupun</a:t>
            </a:r>
            <a:r>
              <a:rPr lang="en-US" sz="1800" b="1" dirty="0"/>
              <a:t> </a:t>
            </a:r>
            <a:r>
              <a:rPr lang="en-US" sz="1800" b="1" dirty="0" err="1"/>
              <a:t>tidak</a:t>
            </a:r>
            <a:r>
              <a:rPr lang="en-US" sz="1800" b="1" dirty="0"/>
              <a:t> </a:t>
            </a:r>
            <a:r>
              <a:rPr lang="en-US" sz="1800" b="1" dirty="0" err="1"/>
              <a:t>dengan</a:t>
            </a:r>
            <a:r>
              <a:rPr lang="en-US" sz="1800" b="1" dirty="0"/>
              <a:t> </a:t>
            </a:r>
            <a:r>
              <a:rPr lang="en-US" sz="1800" b="1" dirty="0" err="1"/>
              <a:t>judul</a:t>
            </a:r>
            <a:r>
              <a:rPr lang="en-US" sz="1800" b="1" dirty="0"/>
              <a:t> </a:t>
            </a:r>
            <a:r>
              <a:rPr lang="id-ID" sz="1800" b="1" dirty="0"/>
              <a:t>yang </a:t>
            </a:r>
            <a:r>
              <a:rPr lang="en-US" sz="1800" b="1" dirty="0" err="1"/>
              <a:t>relevan</a:t>
            </a:r>
            <a:r>
              <a:rPr lang="en-US" sz="1800" b="1" dirty="0"/>
              <a:t> </a:t>
            </a:r>
            <a:r>
              <a:rPr lang="en-US" sz="1800" b="1" dirty="0" err="1"/>
              <a:t>dengan</a:t>
            </a:r>
            <a:r>
              <a:rPr lang="en-US" sz="1800" b="1" dirty="0"/>
              <a:t> </a:t>
            </a:r>
            <a:r>
              <a:rPr lang="en-US" sz="1800" b="1" dirty="0" err="1"/>
              <a:t>bidang</a:t>
            </a:r>
            <a:r>
              <a:rPr lang="en-US" sz="1800" b="1" dirty="0"/>
              <a:t> program </a:t>
            </a:r>
            <a:r>
              <a:rPr lang="en-US" sz="1800" b="1" dirty="0" err="1"/>
              <a:t>studi</a:t>
            </a:r>
            <a:r>
              <a:rPr lang="en-US" sz="1800" b="1" dirty="0"/>
              <a:t> </a:t>
            </a:r>
            <a:r>
              <a:rPr lang="id-ID" sz="1800" b="1" dirty="0"/>
              <a:t>dalam 3 </a:t>
            </a:r>
            <a:r>
              <a:rPr lang="id-ID" sz="1800" b="1"/>
              <a:t>tahun terakhir</a:t>
            </a:r>
            <a:r>
              <a:rPr lang="en-US" sz="1800" b="1"/>
              <a:t>.</a:t>
            </a:r>
            <a:endParaRPr lang="en-US" sz="1800" b="1" dirty="0">
              <a:latin typeface="+mn-lt"/>
            </a:endParaRPr>
          </a:p>
        </p:txBody>
      </p:sp>
      <p:sp>
        <p:nvSpPr>
          <p:cNvPr id="7" name="Pentagon 6"/>
          <p:cNvSpPr/>
          <p:nvPr/>
        </p:nvSpPr>
        <p:spPr>
          <a:xfrm>
            <a:off x="-1" y="125306"/>
            <a:ext cx="8896351" cy="839151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 err="1"/>
              <a:t>Luaran</a:t>
            </a:r>
            <a:r>
              <a:rPr lang="en-US" sz="2400" b="1" dirty="0"/>
              <a:t> </a:t>
            </a:r>
            <a:r>
              <a:rPr lang="en-US" sz="2400" b="1" dirty="0" err="1"/>
              <a:t>Penelitian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PkM</a:t>
            </a:r>
            <a:r>
              <a:rPr lang="en-US" sz="2400" b="1" dirty="0"/>
              <a:t> </a:t>
            </a:r>
            <a:r>
              <a:rPr lang="en-US" sz="2400" b="1" dirty="0" err="1"/>
              <a:t>Mahasiswa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608534"/>
              </p:ext>
            </p:extLst>
          </p:nvPr>
        </p:nvGraphicFramePr>
        <p:xfrm>
          <a:off x="190500" y="2300426"/>
          <a:ext cx="8813798" cy="3861156"/>
        </p:xfrm>
        <a:graphic>
          <a:graphicData uri="http://schemas.openxmlformats.org/drawingml/2006/table">
            <a:tbl>
              <a:tblPr/>
              <a:tblGrid>
                <a:gridCol w="9487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98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87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87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87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87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6121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Jenis </a:t>
                      </a: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Publikasi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Judul 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12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897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1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nasional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tidak terakreditasi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A1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1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</a:t>
                      </a: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 terakreditasi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A2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1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internasional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A3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1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Jurnal internasional</a:t>
                      </a: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bereputasi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699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Seminar wilayah/lokal/perguruan tinggi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B1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1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Seminar 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B2 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1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Seminar internasional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6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1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ulisan di media massa 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wilayah</a:t>
                      </a: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provinsi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12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ulisan di media massa </a:t>
                      </a:r>
                      <a:r>
                        <a:rPr lang="en-US" sz="16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</a:t>
                      </a:r>
                      <a:endParaRPr lang="en-US" sz="16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6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C2</a:t>
                      </a:r>
                      <a:r>
                        <a:rPr lang="id-ID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6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id-ID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ulisan di media massa inter</a:t>
                      </a: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nasional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C3</a:t>
                      </a:r>
                      <a:r>
                        <a:rPr lang="id-ID" sz="16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61215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6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129886" y="6435134"/>
            <a:ext cx="87283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Diisi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oleh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pengusul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dari</a:t>
            </a:r>
            <a:r>
              <a:rPr lang="en-US" b="1" dirty="0">
                <a:solidFill>
                  <a:srgbClr val="FF0000"/>
                </a:solidFill>
              </a:rPr>
              <a:t> Program </a:t>
            </a:r>
            <a:r>
              <a:rPr lang="en-US" b="1" dirty="0" err="1">
                <a:solidFill>
                  <a:srgbClr val="FF0000"/>
                </a:solidFill>
              </a:rPr>
              <a:t>Studi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pada</a:t>
            </a:r>
            <a:r>
              <a:rPr lang="en-US" b="1" dirty="0">
                <a:solidFill>
                  <a:srgbClr val="FF0000"/>
                </a:solidFill>
              </a:rPr>
              <a:t> program </a:t>
            </a:r>
            <a:r>
              <a:rPr lang="en-US" b="1" dirty="0" err="1">
                <a:solidFill>
                  <a:srgbClr val="FF0000"/>
                </a:solidFill>
              </a:rPr>
              <a:t>Sarjana</a:t>
            </a:r>
            <a:r>
              <a:rPr lang="en-US" b="1" dirty="0">
                <a:solidFill>
                  <a:srgbClr val="FF0000"/>
                </a:solidFill>
              </a:rPr>
              <a:t>/Magister/</a:t>
            </a:r>
            <a:r>
              <a:rPr lang="en-US" b="1" dirty="0" err="1">
                <a:solidFill>
                  <a:srgbClr val="FF0000"/>
                </a:solidFill>
              </a:rPr>
              <a:t>Doktor</a:t>
            </a:r>
            <a:r>
              <a:rPr lang="en-US" b="1" dirty="0">
                <a:solidFill>
                  <a:srgbClr val="FF000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6540667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71" y="698732"/>
            <a:ext cx="8705850" cy="511640"/>
          </a:xfrm>
        </p:spPr>
        <p:txBody>
          <a:bodyPr>
            <a:noAutofit/>
          </a:bodyPr>
          <a:lstStyle/>
          <a:p>
            <a:r>
              <a:rPr lang="id-ID" sz="2000" b="1" dirty="0">
                <a:latin typeface="+mn-lt"/>
              </a:rPr>
              <a:t>Tabel </a:t>
            </a:r>
            <a:r>
              <a:rPr lang="en-US" sz="2000" b="1" dirty="0">
                <a:latin typeface="+mn-lt"/>
              </a:rPr>
              <a:t>8.f.1.</a:t>
            </a:r>
            <a:r>
              <a:rPr lang="id-ID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Pagelaran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pameran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presentasi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publikasi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Ilmiah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Mahasiswa</a:t>
            </a:r>
            <a:endParaRPr lang="en-US" sz="20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317" y="6069041"/>
            <a:ext cx="88530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err="1">
                <a:solidFill>
                  <a:srgbClr val="FF0000"/>
                </a:solidFill>
              </a:rPr>
              <a:t>Diisi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oleh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pengusul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dari</a:t>
            </a:r>
            <a:r>
              <a:rPr lang="en-US" sz="1400" b="1" dirty="0">
                <a:solidFill>
                  <a:srgbClr val="FF0000"/>
                </a:solidFill>
              </a:rPr>
              <a:t> Program </a:t>
            </a:r>
            <a:r>
              <a:rPr lang="en-US" sz="1400" b="1" dirty="0" err="1">
                <a:solidFill>
                  <a:srgbClr val="FF0000"/>
                </a:solidFill>
              </a:rPr>
              <a:t>Studi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pada</a:t>
            </a:r>
            <a:r>
              <a:rPr lang="en-US" sz="1400" b="1" dirty="0">
                <a:solidFill>
                  <a:srgbClr val="FF0000"/>
                </a:solidFill>
              </a:rPr>
              <a:t> program </a:t>
            </a:r>
            <a:r>
              <a:rPr lang="en-US" sz="1400" b="1" dirty="0" err="1">
                <a:solidFill>
                  <a:srgbClr val="FF0000"/>
                </a:solidFill>
              </a:rPr>
              <a:t>Sarjana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Terapan</a:t>
            </a:r>
            <a:r>
              <a:rPr lang="en-US" sz="1400" b="1" dirty="0">
                <a:solidFill>
                  <a:srgbClr val="FF0000"/>
                </a:solidFill>
              </a:rPr>
              <a:t>/Magister </a:t>
            </a:r>
            <a:r>
              <a:rPr lang="en-US" sz="1400" b="1" dirty="0" err="1">
                <a:solidFill>
                  <a:srgbClr val="FF0000"/>
                </a:solidFill>
              </a:rPr>
              <a:t>Terapan</a:t>
            </a:r>
            <a:r>
              <a:rPr lang="en-US" sz="1400" b="1" dirty="0">
                <a:solidFill>
                  <a:srgbClr val="FF0000"/>
                </a:solidFill>
              </a:rPr>
              <a:t>/</a:t>
            </a:r>
            <a:r>
              <a:rPr lang="en-US" sz="1400" b="1" dirty="0" err="1">
                <a:solidFill>
                  <a:srgbClr val="FF0000"/>
                </a:solidFill>
              </a:rPr>
              <a:t>Doktor</a:t>
            </a:r>
            <a:r>
              <a:rPr lang="en-US" sz="1400" b="1" dirty="0">
                <a:solidFill>
                  <a:srgbClr val="FF0000"/>
                </a:solidFill>
              </a:rPr>
              <a:t> </a:t>
            </a:r>
            <a:r>
              <a:rPr lang="en-US" sz="1400" b="1" dirty="0" err="1">
                <a:solidFill>
                  <a:srgbClr val="FF0000"/>
                </a:solidFill>
              </a:rPr>
              <a:t>Terapan</a:t>
            </a:r>
            <a:r>
              <a:rPr lang="en-US" sz="1400" b="1" dirty="0">
                <a:solidFill>
                  <a:srgbClr val="FF0000"/>
                </a:solidFill>
              </a:rPr>
              <a:t>. </a:t>
            </a:r>
          </a:p>
          <a:p>
            <a:r>
              <a:rPr lang="en-US" sz="1400" dirty="0" err="1"/>
              <a:t>Tuliskan</a:t>
            </a:r>
            <a:r>
              <a:rPr lang="en-US" sz="1400" dirty="0"/>
              <a:t> </a:t>
            </a:r>
            <a:r>
              <a:rPr lang="en-US" sz="1400" dirty="0" err="1"/>
              <a:t>jumlah</a:t>
            </a:r>
            <a:r>
              <a:rPr lang="en-US" sz="1400" dirty="0"/>
              <a:t> </a:t>
            </a:r>
            <a:r>
              <a:rPr lang="en-US" sz="1400" dirty="0" err="1"/>
              <a:t>pagelaran</a:t>
            </a:r>
            <a:r>
              <a:rPr lang="en-US" sz="1400" dirty="0"/>
              <a:t>/</a:t>
            </a:r>
            <a:r>
              <a:rPr lang="en-US" sz="1400" dirty="0" err="1"/>
              <a:t>pameran</a:t>
            </a:r>
            <a:r>
              <a:rPr lang="en-US" sz="1400" dirty="0"/>
              <a:t>/</a:t>
            </a:r>
            <a:r>
              <a:rPr lang="en-US" sz="1400" dirty="0" err="1"/>
              <a:t>presentasi</a:t>
            </a:r>
            <a:r>
              <a:rPr lang="en-US" sz="1400" dirty="0"/>
              <a:t>/</a:t>
            </a:r>
            <a:r>
              <a:rPr lang="en-US" sz="1400" dirty="0" err="1"/>
              <a:t>publikasi</a:t>
            </a:r>
            <a:r>
              <a:rPr lang="en-US" sz="1400" dirty="0"/>
              <a:t> </a:t>
            </a:r>
            <a:r>
              <a:rPr lang="en-US" sz="1400" dirty="0" err="1"/>
              <a:t>ilmiah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tema</a:t>
            </a:r>
            <a:r>
              <a:rPr lang="en-US" sz="1400" dirty="0"/>
              <a:t> yang </a:t>
            </a:r>
            <a:r>
              <a:rPr lang="en-US" sz="1400" dirty="0" err="1"/>
              <a:t>relevan</a:t>
            </a:r>
            <a:r>
              <a:rPr lang="en-US" sz="1400" dirty="0"/>
              <a:t> </a:t>
            </a:r>
            <a:r>
              <a:rPr lang="en-US" sz="1400" dirty="0" err="1"/>
              <a:t>dengan</a:t>
            </a:r>
            <a:r>
              <a:rPr lang="en-US" sz="1400" dirty="0"/>
              <a:t> </a:t>
            </a:r>
            <a:r>
              <a:rPr lang="en-US" sz="1400" dirty="0" err="1"/>
              <a:t>bidang</a:t>
            </a:r>
            <a:r>
              <a:rPr lang="en-US" sz="1400" dirty="0"/>
              <a:t> program </a:t>
            </a:r>
            <a:r>
              <a:rPr lang="en-US" sz="1400" dirty="0" err="1"/>
              <a:t>studi</a:t>
            </a:r>
            <a:endParaRPr lang="en-US" sz="14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8844742" cy="612540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800" b="1" dirty="0" err="1"/>
              <a:t>Luaran</a:t>
            </a:r>
            <a:r>
              <a:rPr lang="en-US" sz="2800" b="1" dirty="0"/>
              <a:t> </a:t>
            </a:r>
            <a:r>
              <a:rPr lang="en-US" sz="2800" b="1" dirty="0" err="1"/>
              <a:t>Penelitian</a:t>
            </a:r>
            <a:r>
              <a:rPr lang="en-US" sz="2800" b="1" dirty="0"/>
              <a:t> </a:t>
            </a:r>
            <a:r>
              <a:rPr lang="en-US" sz="2800" b="1" dirty="0" err="1"/>
              <a:t>dan</a:t>
            </a:r>
            <a:r>
              <a:rPr lang="en-US" sz="2800" b="1" dirty="0"/>
              <a:t> </a:t>
            </a:r>
            <a:r>
              <a:rPr lang="en-US" sz="2800" b="1" dirty="0" err="1"/>
              <a:t>PkM</a:t>
            </a:r>
            <a:r>
              <a:rPr lang="en-US" sz="2800" b="1" dirty="0"/>
              <a:t> </a:t>
            </a:r>
            <a:r>
              <a:rPr lang="en-US" sz="2800" b="1" dirty="0" err="1"/>
              <a:t>Mahasiswa</a:t>
            </a:r>
            <a:endParaRPr lang="en-US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358570"/>
              </p:ext>
            </p:extLst>
          </p:nvPr>
        </p:nvGraphicFramePr>
        <p:xfrm>
          <a:off x="192105" y="1658577"/>
          <a:ext cx="8751477" cy="4409634"/>
        </p:xfrm>
        <a:graphic>
          <a:graphicData uri="http://schemas.openxmlformats.org/drawingml/2006/table">
            <a:tbl>
              <a:tblPr/>
              <a:tblGrid>
                <a:gridCol w="942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10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20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5475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Jenis </a:t>
                      </a:r>
                      <a:r>
                        <a:rPr lang="en-US" sz="1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Publikasi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 Judul 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7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TS-1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380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 di jurnal nasional tidak terakreditasi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4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A1 </a:t>
                      </a: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 di jurnal nasional terakreditasi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4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A2 </a:t>
                      </a: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 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jurnal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internasional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4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A3 </a:t>
                      </a: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 di jurnal internasional bereputasi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4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sz="14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8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 seminar 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wilayah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lokal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perguruan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tinggi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4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B1 </a:t>
                      </a: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 seminar 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nasional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4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B2 </a:t>
                      </a: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4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Publikasi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di seminar </a:t>
                      </a:r>
                      <a:r>
                        <a:rPr lang="en-US" sz="14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internasional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4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sz="1400" b="1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id-ID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Pagelaran/pameran/presentasi dalam forum di tingkat wilayah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4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4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 </a:t>
                      </a:r>
                      <a:r>
                        <a:rPr lang="id-ID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4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Pagelaran/pameran/presentasi dalam forum di tingkat nasional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4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C2</a:t>
                      </a:r>
                      <a:r>
                        <a:rPr lang="id-ID" sz="14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095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Pagelaran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pameran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presentasi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dalam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forum di 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tingkat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internasional</a:t>
                      </a:r>
                      <a:r>
                        <a:rPr lang="en-US" sz="14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en-US" sz="14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C3</a:t>
                      </a:r>
                      <a:r>
                        <a:rPr lang="id-ID" sz="1400" b="1" baseline="-25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104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49627" y="1066536"/>
            <a:ext cx="87117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err="1"/>
              <a:t>Tuliskan</a:t>
            </a:r>
            <a:r>
              <a:rPr lang="en-US" sz="1600" dirty="0"/>
              <a:t> </a:t>
            </a:r>
            <a:r>
              <a:rPr lang="en-US" sz="1600" dirty="0" err="1"/>
              <a:t>jumlah</a:t>
            </a:r>
            <a:r>
              <a:rPr lang="en-US" sz="1600" dirty="0"/>
              <a:t> </a:t>
            </a:r>
            <a:r>
              <a:rPr lang="en-US" sz="1600" dirty="0" err="1"/>
              <a:t>pagelaran</a:t>
            </a:r>
            <a:r>
              <a:rPr lang="en-US" sz="1600" dirty="0"/>
              <a:t>/</a:t>
            </a:r>
            <a:r>
              <a:rPr lang="en-US" sz="1600" dirty="0" err="1"/>
              <a:t>pameran</a:t>
            </a:r>
            <a:r>
              <a:rPr lang="en-US" sz="1600" dirty="0"/>
              <a:t>/</a:t>
            </a:r>
            <a:r>
              <a:rPr lang="en-US" sz="1600" dirty="0" err="1"/>
              <a:t>presentasi</a:t>
            </a:r>
            <a:r>
              <a:rPr lang="en-US" sz="1600" dirty="0"/>
              <a:t>/</a:t>
            </a:r>
            <a:r>
              <a:rPr lang="en-US" sz="1600" dirty="0" err="1"/>
              <a:t>publikasi</a:t>
            </a:r>
            <a:r>
              <a:rPr lang="en-US" sz="1600" dirty="0"/>
              <a:t> </a:t>
            </a:r>
            <a:r>
              <a:rPr lang="en-US" sz="1600" dirty="0" err="1"/>
              <a:t>ilmiah</a:t>
            </a:r>
            <a:r>
              <a:rPr lang="en-US" sz="1600" dirty="0"/>
              <a:t> </a:t>
            </a:r>
            <a:r>
              <a:rPr lang="en-US" sz="1600" dirty="0" err="1"/>
              <a:t>mahasiswa</a:t>
            </a:r>
            <a:r>
              <a:rPr lang="en-US" sz="1600" dirty="0"/>
              <a:t>, yang </a:t>
            </a:r>
            <a:r>
              <a:rPr lang="en-US" sz="1600" dirty="0" err="1"/>
              <a:t>dihasilkan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</a:t>
            </a:r>
            <a:r>
              <a:rPr lang="en-US" sz="1600" dirty="0" err="1"/>
              <a:t>mandiri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bersama</a:t>
            </a:r>
            <a:r>
              <a:rPr lang="en-US" sz="1600" dirty="0"/>
              <a:t> DTPS, </a:t>
            </a:r>
          </a:p>
        </p:txBody>
      </p:sp>
    </p:spTree>
    <p:extLst>
      <p:ext uri="{BB962C8B-B14F-4D97-AF65-F5344CB8AC3E}">
        <p14:creationId xmlns:p14="http://schemas.microsoft.com/office/powerpoint/2010/main" val="48436485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5575300"/>
            <a:ext cx="8953500" cy="1282700"/>
          </a:xfrm>
        </p:spPr>
        <p:txBody>
          <a:bodyPr>
            <a:noAutofit/>
          </a:bodyPr>
          <a:lstStyle/>
          <a:p>
            <a:r>
              <a:rPr lang="en-US" sz="1800" b="1" dirty="0" err="1">
                <a:solidFill>
                  <a:srgbClr val="FF0000"/>
                </a:solidFill>
                <a:latin typeface="+mn-lt"/>
              </a:rPr>
              <a:t>Diisi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+mn-lt"/>
              </a:rPr>
              <a:t>oleh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+mn-lt"/>
              </a:rPr>
              <a:t>pengusul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+mn-lt"/>
              </a:rPr>
              <a:t>dari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 Program </a:t>
            </a:r>
            <a:r>
              <a:rPr lang="en-US" sz="1800" b="1" dirty="0" err="1">
                <a:solidFill>
                  <a:srgbClr val="FF0000"/>
                </a:solidFill>
                <a:latin typeface="+mn-lt"/>
              </a:rPr>
              <a:t>Studi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+mn-lt"/>
              </a:rPr>
              <a:t>pada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 program Magister/Magister </a:t>
            </a:r>
            <a:r>
              <a:rPr lang="en-US" sz="1800" b="1" dirty="0" err="1">
                <a:solidFill>
                  <a:srgbClr val="FF0000"/>
                </a:solidFill>
                <a:latin typeface="+mn-lt"/>
              </a:rPr>
              <a:t>Terapan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/</a:t>
            </a:r>
            <a:r>
              <a:rPr lang="en-US" sz="1800" b="1" dirty="0" err="1">
                <a:solidFill>
                  <a:srgbClr val="FF0000"/>
                </a:solidFill>
                <a:latin typeface="+mn-lt"/>
              </a:rPr>
              <a:t>Doktor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/</a:t>
            </a:r>
            <a:r>
              <a:rPr lang="en-US" sz="1800" b="1" dirty="0" err="1">
                <a:solidFill>
                  <a:srgbClr val="FF0000"/>
                </a:solidFill>
                <a:latin typeface="+mn-lt"/>
              </a:rPr>
              <a:t>Doktor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1800" b="1" dirty="0" err="1">
                <a:solidFill>
                  <a:srgbClr val="FF0000"/>
                </a:solidFill>
                <a:latin typeface="+mn-lt"/>
              </a:rPr>
              <a:t>Terapan</a:t>
            </a:r>
            <a:r>
              <a:rPr lang="en-US" sz="1800" b="1" dirty="0">
                <a:solidFill>
                  <a:srgbClr val="FF0000"/>
                </a:solidFill>
                <a:latin typeface="+mn-lt"/>
              </a:rPr>
              <a:t>. </a:t>
            </a:r>
            <a:br>
              <a:rPr lang="en-US" sz="1800" b="1" dirty="0">
                <a:solidFill>
                  <a:srgbClr val="FF0000"/>
                </a:solidFill>
                <a:latin typeface="+mn-lt"/>
              </a:rPr>
            </a:br>
            <a:r>
              <a:rPr lang="en-US" sz="1800" b="1" dirty="0" err="1">
                <a:latin typeface="+mn-lt"/>
              </a:rPr>
              <a:t>Judul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b="1" dirty="0" err="1">
                <a:latin typeface="+mn-lt"/>
              </a:rPr>
              <a:t>artikel</a:t>
            </a:r>
            <a:r>
              <a:rPr lang="en-US" sz="1800" b="1" dirty="0">
                <a:latin typeface="+mn-lt"/>
              </a:rPr>
              <a:t> yang </a:t>
            </a:r>
            <a:r>
              <a:rPr lang="en-US" sz="1800" b="1" dirty="0" err="1">
                <a:latin typeface="+mn-lt"/>
              </a:rPr>
              <a:t>disitasi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b="1" dirty="0" err="1">
                <a:latin typeface="+mn-lt"/>
              </a:rPr>
              <a:t>harus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b="1" dirty="0" err="1">
                <a:latin typeface="+mn-lt"/>
              </a:rPr>
              <a:t>relevan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b="1" dirty="0" err="1">
                <a:latin typeface="+mn-lt"/>
              </a:rPr>
              <a:t>dengan</a:t>
            </a:r>
            <a:r>
              <a:rPr lang="en-US" sz="1800" b="1" dirty="0">
                <a:latin typeface="+mn-lt"/>
              </a:rPr>
              <a:t> </a:t>
            </a:r>
            <a:r>
              <a:rPr lang="en-US" sz="1800" b="1" dirty="0" err="1">
                <a:latin typeface="+mn-lt"/>
              </a:rPr>
              <a:t>bidang</a:t>
            </a:r>
            <a:r>
              <a:rPr lang="en-US" sz="1800" b="1" dirty="0">
                <a:latin typeface="+mn-lt"/>
              </a:rPr>
              <a:t> Program </a:t>
            </a:r>
            <a:r>
              <a:rPr lang="en-US" sz="1800" b="1" dirty="0" err="1">
                <a:latin typeface="+mn-lt"/>
              </a:rPr>
              <a:t>Studi</a:t>
            </a:r>
            <a:r>
              <a:rPr lang="en-US" sz="1800" b="1" dirty="0">
                <a:latin typeface="+mn-lt"/>
              </a:rPr>
              <a:t>. 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6905626" cy="750994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	Luaran </a:t>
            </a:r>
            <a:r>
              <a:rPr lang="en-US" sz="2400" b="1" dirty="0" err="1"/>
              <a:t>Penelitian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PkM</a:t>
            </a:r>
            <a:r>
              <a:rPr lang="en-US" sz="2400" b="1" dirty="0"/>
              <a:t> </a:t>
            </a:r>
            <a:r>
              <a:rPr lang="en-US" sz="2400" b="1" dirty="0" err="1"/>
              <a:t>Mahasiswa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90500" y="1069704"/>
            <a:ext cx="8286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/>
              <a:t>Tabel </a:t>
            </a:r>
            <a:r>
              <a:rPr lang="en-US" sz="2000" b="1" dirty="0"/>
              <a:t>8.f.2. </a:t>
            </a:r>
            <a:r>
              <a:rPr lang="en-US" sz="2000" b="1" dirty="0" err="1"/>
              <a:t>Karya</a:t>
            </a:r>
            <a:r>
              <a:rPr lang="en-US" sz="2000" b="1" dirty="0"/>
              <a:t> </a:t>
            </a:r>
            <a:r>
              <a:rPr lang="en-US" sz="2000" b="1" dirty="0" err="1"/>
              <a:t>i</a:t>
            </a:r>
            <a:r>
              <a:rPr lang="id-ID" sz="2000" b="1" dirty="0"/>
              <a:t>lmiah </a:t>
            </a:r>
            <a:r>
              <a:rPr lang="en-US" sz="2000" b="1" dirty="0" err="1"/>
              <a:t>Mahasiswa</a:t>
            </a:r>
            <a:r>
              <a:rPr lang="en-US" sz="2000" b="1" dirty="0"/>
              <a:t> yang </a:t>
            </a:r>
            <a:r>
              <a:rPr lang="en-US" sz="2000" b="1" dirty="0" err="1"/>
              <a:t>disitasi</a:t>
            </a:r>
            <a:endParaRPr lang="en-US" sz="20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1061383"/>
              </p:ext>
            </p:extLst>
          </p:nvPr>
        </p:nvGraphicFramePr>
        <p:xfrm>
          <a:off x="293427" y="2216226"/>
          <a:ext cx="8477886" cy="3361182"/>
        </p:xfrm>
        <a:graphic>
          <a:graphicData uri="http://schemas.openxmlformats.org/drawingml/2006/table">
            <a:tbl>
              <a:tblPr/>
              <a:tblGrid>
                <a:gridCol w="8311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569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610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87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777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Judul Artikel yang Disitasi (Jurnal/Buku, Volume, 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Tahun, 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Nomor, Halaman)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Sitasi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8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86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190500" y="1491828"/>
            <a:ext cx="84457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/>
              <a:t>Tuliskan</a:t>
            </a:r>
            <a:r>
              <a:rPr lang="en-US" b="1" dirty="0"/>
              <a:t> </a:t>
            </a:r>
            <a:r>
              <a:rPr lang="en-US" b="1" dirty="0" err="1"/>
              <a:t>judul</a:t>
            </a:r>
            <a:r>
              <a:rPr lang="en-US" b="1" dirty="0"/>
              <a:t> </a:t>
            </a:r>
            <a:r>
              <a:rPr lang="en-US" b="1" dirty="0" err="1"/>
              <a:t>artikel</a:t>
            </a:r>
            <a:r>
              <a:rPr lang="en-US" b="1" dirty="0"/>
              <a:t> </a:t>
            </a:r>
            <a:r>
              <a:rPr lang="en-US" b="1" dirty="0" err="1"/>
              <a:t>karya</a:t>
            </a:r>
            <a:r>
              <a:rPr lang="en-US" b="1" dirty="0"/>
              <a:t> </a:t>
            </a:r>
            <a:r>
              <a:rPr lang="en-US" b="1" dirty="0" err="1"/>
              <a:t>ilmiah</a:t>
            </a:r>
            <a:r>
              <a:rPr lang="en-US" b="1" dirty="0"/>
              <a:t> </a:t>
            </a:r>
            <a:r>
              <a:rPr lang="en-US" b="1" dirty="0" err="1"/>
              <a:t>mahasiswa</a:t>
            </a:r>
            <a:r>
              <a:rPr lang="en-US" b="1" dirty="0"/>
              <a:t>, yang </a:t>
            </a:r>
            <a:r>
              <a:rPr lang="en-US" b="1" dirty="0" err="1"/>
              <a:t>dihasilkan</a:t>
            </a:r>
            <a:r>
              <a:rPr lang="en-US" b="1" dirty="0"/>
              <a:t> </a:t>
            </a:r>
            <a:r>
              <a:rPr lang="en-US" b="1" dirty="0" err="1"/>
              <a:t>secara</a:t>
            </a:r>
            <a:r>
              <a:rPr lang="en-US" b="1" dirty="0"/>
              <a:t> </a:t>
            </a:r>
            <a:r>
              <a:rPr lang="en-US" b="1" dirty="0" err="1"/>
              <a:t>mandiri</a:t>
            </a:r>
            <a:r>
              <a:rPr lang="en-US" b="1" dirty="0"/>
              <a:t> </a:t>
            </a:r>
            <a:r>
              <a:rPr lang="en-US" b="1" dirty="0" err="1"/>
              <a:t>atau</a:t>
            </a:r>
            <a:r>
              <a:rPr lang="en-US" b="1" dirty="0"/>
              <a:t> </a:t>
            </a:r>
            <a:r>
              <a:rPr lang="en-US" b="1" dirty="0" err="1"/>
              <a:t>bersama</a:t>
            </a:r>
            <a:r>
              <a:rPr lang="en-US" b="1" dirty="0"/>
              <a:t> DTPS, yang </a:t>
            </a:r>
            <a:r>
              <a:rPr lang="en-US" b="1" dirty="0" err="1"/>
              <a:t>disitasi</a:t>
            </a:r>
            <a:r>
              <a:rPr lang="en-US" b="1" dirty="0"/>
              <a:t> </a:t>
            </a:r>
            <a:r>
              <a:rPr lang="en-US" b="1" dirty="0" err="1"/>
              <a:t>dalam</a:t>
            </a:r>
            <a:r>
              <a:rPr lang="en-US" b="1" dirty="0"/>
              <a:t> 3 </a:t>
            </a:r>
            <a:r>
              <a:rPr lang="en-US" b="1" dirty="0" err="1"/>
              <a:t>tahun</a:t>
            </a:r>
            <a:r>
              <a:rPr lang="en-US" b="1" dirty="0"/>
              <a:t> </a:t>
            </a:r>
            <a:r>
              <a:rPr lang="en-US" b="1" dirty="0" err="1"/>
              <a:t>terakhir</a:t>
            </a:r>
            <a:r>
              <a:rPr lang="en-US" b="1" dirty="0"/>
              <a:t> 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08743080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5941349"/>
            <a:ext cx="8864600" cy="837276"/>
          </a:xfrm>
        </p:spPr>
        <p:txBody>
          <a:bodyPr>
            <a:noAutofit/>
          </a:bodyPr>
          <a:lstStyle/>
          <a:p>
            <a:r>
              <a:rPr lang="en-US" sz="2000" b="1" dirty="0" err="1">
                <a:latin typeface="+mn-lt"/>
              </a:rPr>
              <a:t>Jenis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produk</a:t>
            </a:r>
            <a:r>
              <a:rPr lang="en-US" sz="2000" b="1" dirty="0">
                <a:latin typeface="+mn-lt"/>
              </a:rPr>
              <a:t>/</a:t>
            </a:r>
            <a:r>
              <a:rPr lang="en-US" sz="2000" b="1" dirty="0" err="1">
                <a:latin typeface="+mn-lt"/>
              </a:rPr>
              <a:t>jasa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harus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relevan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dengan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bidang</a:t>
            </a:r>
            <a:r>
              <a:rPr lang="en-US" sz="2000" b="1" dirty="0">
                <a:latin typeface="+mn-lt"/>
              </a:rPr>
              <a:t> Program </a:t>
            </a:r>
            <a:r>
              <a:rPr lang="en-US" sz="2000" b="1" dirty="0" err="1">
                <a:latin typeface="+mn-lt"/>
              </a:rPr>
              <a:t>Studi</a:t>
            </a:r>
            <a:r>
              <a:rPr lang="en-US" sz="2000" b="1" dirty="0">
                <a:latin typeface="+mn-lt"/>
              </a:rPr>
              <a:t>. </a:t>
            </a:r>
            <a:br>
              <a:rPr lang="id-ID" sz="2000" b="1" dirty="0">
                <a:latin typeface="+mn-lt"/>
              </a:rPr>
            </a:b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Diisi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oleh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 Program Diploma III/</a:t>
            </a: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Sarjana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Terapan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/Magister </a:t>
            </a: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Terapan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/</a:t>
            </a: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Doktor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+mn-lt"/>
              </a:rPr>
              <a:t>Terapan</a:t>
            </a:r>
            <a:r>
              <a:rPr lang="en-US" sz="2000" b="1" dirty="0">
                <a:solidFill>
                  <a:srgbClr val="FF0000"/>
                </a:solidFill>
                <a:latin typeface="+mn-lt"/>
              </a:rPr>
              <a:t>.</a:t>
            </a:r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7324726" cy="771122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/>
              <a:t>	Luaran </a:t>
            </a:r>
            <a:r>
              <a:rPr lang="en-US" sz="2400" b="1" dirty="0" err="1"/>
              <a:t>Penelitian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PkM</a:t>
            </a:r>
            <a:r>
              <a:rPr lang="en-US" sz="2400" b="1" dirty="0"/>
              <a:t> </a:t>
            </a:r>
            <a:r>
              <a:rPr lang="en-US" sz="2400" b="1" dirty="0" err="1"/>
              <a:t>Mahasiswa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90500" y="964457"/>
            <a:ext cx="82867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/>
              <a:t>Tabel </a:t>
            </a:r>
            <a:r>
              <a:rPr lang="en-US" sz="2000" b="1" dirty="0"/>
              <a:t>8.f.3. </a:t>
            </a:r>
            <a:r>
              <a:rPr lang="en-US" sz="2000" b="1" dirty="0" err="1"/>
              <a:t>Produk</a:t>
            </a:r>
            <a:r>
              <a:rPr lang="en-US" sz="2000" b="1" dirty="0"/>
              <a:t>/</a:t>
            </a:r>
            <a:r>
              <a:rPr lang="en-US" sz="2000" b="1" dirty="0" err="1"/>
              <a:t>Jasa</a:t>
            </a:r>
            <a:r>
              <a:rPr lang="en-US" sz="2000" b="1" dirty="0"/>
              <a:t> yang </a:t>
            </a:r>
            <a:r>
              <a:rPr lang="en-US" sz="2000" b="1" dirty="0" err="1"/>
              <a:t>dihasilkan</a:t>
            </a:r>
            <a:r>
              <a:rPr lang="en-US" sz="2000" b="1" dirty="0"/>
              <a:t> </a:t>
            </a:r>
            <a:r>
              <a:rPr lang="en-US" sz="2000" b="1" dirty="0" err="1"/>
              <a:t>Mahasiswa</a:t>
            </a:r>
            <a:r>
              <a:rPr lang="en-US" sz="2000" b="1" dirty="0"/>
              <a:t> yang </a:t>
            </a:r>
            <a:r>
              <a:rPr lang="en-US" sz="2000" b="1" dirty="0" err="1"/>
              <a:t>Diadopsi</a:t>
            </a:r>
            <a:r>
              <a:rPr lang="en-US" sz="2000" b="1" dirty="0"/>
              <a:t> </a:t>
            </a:r>
            <a:r>
              <a:rPr lang="en-US" sz="2000" b="1" dirty="0" err="1"/>
              <a:t>oleh</a:t>
            </a:r>
            <a:r>
              <a:rPr lang="en-US" sz="2000" b="1" dirty="0"/>
              <a:t> </a:t>
            </a:r>
            <a:r>
              <a:rPr lang="en-US" sz="2000" b="1" dirty="0" err="1"/>
              <a:t>Industri</a:t>
            </a:r>
            <a:r>
              <a:rPr lang="en-US" sz="2000" b="1" dirty="0"/>
              <a:t>/</a:t>
            </a:r>
            <a:r>
              <a:rPr lang="en-US" sz="2000" b="1" dirty="0" err="1"/>
              <a:t>Masyarakat</a:t>
            </a:r>
            <a:r>
              <a:rPr lang="en-US" sz="2000" b="1" dirty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8098551"/>
              </p:ext>
            </p:extLst>
          </p:nvPr>
        </p:nvGraphicFramePr>
        <p:xfrm>
          <a:off x="300990" y="2448913"/>
          <a:ext cx="8595360" cy="3386688"/>
        </p:xfrm>
        <a:graphic>
          <a:graphicData uri="http://schemas.openxmlformats.org/drawingml/2006/table">
            <a:tbl>
              <a:tblPr/>
              <a:tblGrid>
                <a:gridCol w="641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37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78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549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2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4070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No.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Mahasiswa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Nama 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Produk</a:t>
                      </a: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Jasa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Deskripsi Produk/Jasa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Bukti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326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(1)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(2)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(3)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(4)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(5)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54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…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54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171968" y="1647404"/>
            <a:ext cx="85970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err="1"/>
              <a:t>Tuliskan</a:t>
            </a:r>
            <a:r>
              <a:rPr lang="en-US" sz="2000" dirty="0"/>
              <a:t> </a:t>
            </a:r>
            <a:r>
              <a:rPr lang="en-US" sz="2000" dirty="0" err="1"/>
              <a:t>produk</a:t>
            </a:r>
            <a:r>
              <a:rPr lang="en-US" sz="2000" dirty="0"/>
              <a:t>/</a:t>
            </a:r>
            <a:r>
              <a:rPr lang="en-US" sz="2000" dirty="0" err="1"/>
              <a:t>jasa</a:t>
            </a:r>
            <a:r>
              <a:rPr lang="en-US" sz="2000" dirty="0"/>
              <a:t> </a:t>
            </a:r>
            <a:r>
              <a:rPr lang="en-US" sz="2000" dirty="0" err="1"/>
              <a:t>karya</a:t>
            </a:r>
            <a:r>
              <a:rPr lang="en-US" sz="2000" dirty="0"/>
              <a:t> </a:t>
            </a:r>
            <a:r>
              <a:rPr lang="en-US" sz="2000" dirty="0" err="1"/>
              <a:t>mahasiswa</a:t>
            </a:r>
            <a:r>
              <a:rPr lang="en-US" sz="2000" dirty="0"/>
              <a:t>, yang </a:t>
            </a:r>
            <a:r>
              <a:rPr lang="en-US" sz="2000" dirty="0" err="1"/>
              <a:t>dihasilkan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mandiri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bersama</a:t>
            </a:r>
            <a:r>
              <a:rPr lang="en-US" sz="2000" dirty="0"/>
              <a:t> DTPS, yang </a:t>
            </a:r>
            <a:r>
              <a:rPr lang="en-US" sz="2000" dirty="0" err="1"/>
              <a:t>diadopsi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</a:t>
            </a:r>
            <a:r>
              <a:rPr lang="en-US" sz="2000" dirty="0" err="1"/>
              <a:t>industri</a:t>
            </a:r>
            <a:r>
              <a:rPr lang="en-US" sz="2000" dirty="0"/>
              <a:t>/</a:t>
            </a:r>
            <a:r>
              <a:rPr lang="en-US" sz="2000" dirty="0" err="1"/>
              <a:t>masyarakat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3 </a:t>
            </a:r>
            <a:r>
              <a:rPr lang="en-US" sz="2000" dirty="0" err="1"/>
              <a:t>tahun</a:t>
            </a:r>
            <a:r>
              <a:rPr lang="en-US" sz="2000" dirty="0"/>
              <a:t> </a:t>
            </a:r>
            <a:r>
              <a:rPr lang="en-US" sz="2000" dirty="0" err="1"/>
              <a:t>terakhir</a:t>
            </a:r>
            <a:r>
              <a:rPr lang="en-US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65932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17677"/>
            <a:ext cx="3409950" cy="784656"/>
          </a:xfrm>
        </p:spPr>
        <p:txBody>
          <a:bodyPr>
            <a:noAutofit/>
          </a:bodyPr>
          <a:lstStyle/>
          <a:p>
            <a:r>
              <a:rPr lang="id-ID" sz="2000" b="1" dirty="0">
                <a:latin typeface="+mn-lt"/>
              </a:rPr>
              <a:t>Tabel </a:t>
            </a:r>
            <a:r>
              <a:rPr lang="en-US" sz="2000" b="1" dirty="0">
                <a:latin typeface="+mn-lt"/>
              </a:rPr>
              <a:t>8.f.3 </a:t>
            </a:r>
            <a:r>
              <a:rPr lang="id-ID" sz="2000" b="1" dirty="0">
                <a:latin typeface="+mn-lt"/>
              </a:rPr>
              <a:t>Luaran </a:t>
            </a:r>
            <a:r>
              <a:rPr lang="en-US" sz="2000" b="1" dirty="0" err="1">
                <a:latin typeface="+mn-lt"/>
              </a:rPr>
              <a:t>Lainnya</a:t>
            </a:r>
            <a:r>
              <a:rPr lang="en-US" sz="2000" b="1" dirty="0">
                <a:latin typeface="+mn-lt"/>
              </a:rPr>
              <a:t> yang </a:t>
            </a:r>
            <a:r>
              <a:rPr lang="en-US" sz="2000" b="1" dirty="0" err="1">
                <a:latin typeface="+mn-lt"/>
              </a:rPr>
              <a:t>dihasilkan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 err="1">
                <a:latin typeface="+mn-lt"/>
              </a:rPr>
              <a:t>Mahasiswa</a:t>
            </a:r>
            <a:endParaRPr lang="en-US" sz="2000" b="1" dirty="0">
              <a:latin typeface="+mn-l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190951"/>
            <a:ext cx="32670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400" b="1" dirty="0" err="1"/>
              <a:t>Tuliskan</a:t>
            </a:r>
            <a:r>
              <a:rPr lang="en-US" sz="1400" b="1" dirty="0"/>
              <a:t> </a:t>
            </a:r>
            <a:r>
              <a:rPr lang="en-US" sz="1400" b="1" dirty="0" err="1"/>
              <a:t>luaran</a:t>
            </a:r>
            <a:r>
              <a:rPr lang="en-US" sz="1400" b="1" dirty="0"/>
              <a:t> </a:t>
            </a:r>
            <a:r>
              <a:rPr lang="en-US" sz="1400" b="1" dirty="0" err="1"/>
              <a:t>penelitian</a:t>
            </a:r>
            <a:r>
              <a:rPr lang="en-US" sz="1400" b="1" dirty="0"/>
              <a:t>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luaran</a:t>
            </a:r>
            <a:r>
              <a:rPr lang="en-US" sz="1400" b="1" dirty="0"/>
              <a:t> </a:t>
            </a:r>
            <a:r>
              <a:rPr lang="en-US" sz="1400" b="1" dirty="0" err="1"/>
              <a:t>PkM</a:t>
            </a:r>
            <a:r>
              <a:rPr lang="en-US" sz="1400" b="1" dirty="0"/>
              <a:t> lain yang </a:t>
            </a:r>
            <a:r>
              <a:rPr lang="en-US" sz="1400" b="1" dirty="0" err="1"/>
              <a:t>dihasilkan</a:t>
            </a:r>
            <a:r>
              <a:rPr lang="en-US" sz="1400" b="1" dirty="0"/>
              <a:t> </a:t>
            </a:r>
            <a:r>
              <a:rPr lang="en-US" sz="1400" b="1" dirty="0" err="1"/>
              <a:t>mahasiswa</a:t>
            </a:r>
            <a:r>
              <a:rPr lang="en-US" sz="1400" b="1" dirty="0"/>
              <a:t>, </a:t>
            </a:r>
            <a:r>
              <a:rPr lang="en-US" sz="1400" b="1" dirty="0" err="1"/>
              <a:t>baik</a:t>
            </a:r>
            <a:r>
              <a:rPr lang="en-US" sz="1400" b="1" dirty="0"/>
              <a:t> </a:t>
            </a:r>
            <a:r>
              <a:rPr lang="en-US" sz="1400" b="1" dirty="0" err="1"/>
              <a:t>secara</a:t>
            </a:r>
            <a:r>
              <a:rPr lang="en-US" sz="1400" b="1" dirty="0"/>
              <a:t> </a:t>
            </a:r>
            <a:r>
              <a:rPr lang="en-US" sz="1400" b="1" dirty="0" err="1"/>
              <a:t>mandiri</a:t>
            </a:r>
            <a:r>
              <a:rPr lang="en-US" sz="1400" b="1" dirty="0"/>
              <a:t> </a:t>
            </a:r>
            <a:r>
              <a:rPr lang="en-US" sz="1400" b="1" dirty="0" err="1"/>
              <a:t>atau</a:t>
            </a:r>
            <a:r>
              <a:rPr lang="en-US" sz="1400" b="1" dirty="0"/>
              <a:t> </a:t>
            </a:r>
            <a:r>
              <a:rPr lang="en-US" sz="1400" b="1" dirty="0" err="1"/>
              <a:t>bersama</a:t>
            </a:r>
            <a:r>
              <a:rPr lang="en-US" sz="1400" b="1" dirty="0"/>
              <a:t> DTPS, </a:t>
            </a:r>
            <a:r>
              <a:rPr lang="en-US" sz="1400" b="1" dirty="0" err="1"/>
              <a:t>dalam</a:t>
            </a:r>
            <a:r>
              <a:rPr lang="en-US" sz="1400" b="1" dirty="0"/>
              <a:t> 3 </a:t>
            </a:r>
            <a:r>
              <a:rPr lang="en-US" sz="1400" b="1" dirty="0" err="1"/>
              <a:t>tahun</a:t>
            </a:r>
            <a:r>
              <a:rPr lang="en-US" sz="1400" b="1" dirty="0"/>
              <a:t> </a:t>
            </a:r>
            <a:r>
              <a:rPr lang="en-US" sz="1400" b="1" dirty="0" err="1"/>
              <a:t>terakhir</a:t>
            </a:r>
            <a:r>
              <a:rPr lang="en-US" sz="1400" b="1" dirty="0"/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 dirty="0" err="1"/>
              <a:t>Jenis</a:t>
            </a:r>
            <a:r>
              <a:rPr lang="en-US" sz="1400" b="1" dirty="0"/>
              <a:t> </a:t>
            </a:r>
            <a:r>
              <a:rPr lang="en-US" sz="1400" b="1" dirty="0" err="1"/>
              <a:t>dan</a:t>
            </a:r>
            <a:r>
              <a:rPr lang="en-US" sz="1400" b="1" dirty="0"/>
              <a:t> </a:t>
            </a:r>
            <a:r>
              <a:rPr lang="en-US" sz="1400" b="1" dirty="0" err="1"/>
              <a:t>judul</a:t>
            </a:r>
            <a:r>
              <a:rPr lang="en-US" sz="1400" b="1" dirty="0"/>
              <a:t> </a:t>
            </a:r>
            <a:r>
              <a:rPr lang="en-US" sz="1400" b="1" dirty="0" err="1"/>
              <a:t>luaran</a:t>
            </a:r>
            <a:r>
              <a:rPr lang="en-US" sz="1400" b="1" dirty="0"/>
              <a:t> </a:t>
            </a:r>
            <a:r>
              <a:rPr lang="en-US" sz="1400" b="1" dirty="0" err="1"/>
              <a:t>harus</a:t>
            </a:r>
            <a:r>
              <a:rPr lang="en-US" sz="1400" b="1" dirty="0"/>
              <a:t> </a:t>
            </a:r>
            <a:r>
              <a:rPr lang="en-US" sz="1400" b="1" dirty="0" err="1"/>
              <a:t>relevan</a:t>
            </a:r>
            <a:r>
              <a:rPr lang="en-US" sz="1400" b="1" dirty="0"/>
              <a:t> </a:t>
            </a:r>
            <a:r>
              <a:rPr lang="en-US" sz="1400" b="1" dirty="0" err="1"/>
              <a:t>dengan</a:t>
            </a:r>
            <a:r>
              <a:rPr lang="en-US" sz="1400" b="1" dirty="0"/>
              <a:t> </a:t>
            </a:r>
            <a:r>
              <a:rPr lang="en-US" sz="1400" b="1" dirty="0" err="1"/>
              <a:t>bidang</a:t>
            </a:r>
            <a:r>
              <a:rPr lang="en-US" sz="1400" b="1" dirty="0"/>
              <a:t> Program </a:t>
            </a:r>
            <a:r>
              <a:rPr lang="en-US" sz="1400" b="1" dirty="0" err="1"/>
              <a:t>Studi</a:t>
            </a:r>
            <a:r>
              <a:rPr lang="en-US" sz="1400" b="1" dirty="0"/>
              <a:t>. 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400" b="1" dirty="0"/>
              <a:t>D</a:t>
            </a:r>
            <a:r>
              <a:rPr lang="sv-SE" sz="1400" b="1" dirty="0"/>
              <a:t>iisi oleh pengusul dari Program Studi pada program Sarjana/Sarjana Terapan/Magister/Magister Terapan/Doktor/Doktor Terapan. </a:t>
            </a:r>
            <a:endParaRPr lang="en-US" sz="1400" b="1" dirty="0"/>
          </a:p>
        </p:txBody>
      </p:sp>
      <p:sp>
        <p:nvSpPr>
          <p:cNvPr id="7" name="Pentagon 6"/>
          <p:cNvSpPr/>
          <p:nvPr/>
        </p:nvSpPr>
        <p:spPr>
          <a:xfrm>
            <a:off x="0" y="125307"/>
            <a:ext cx="3238500" cy="941493"/>
          </a:xfrm>
          <a:prstGeom prst="homePlate">
            <a:avLst>
              <a:gd name="adj" fmla="val 26098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400" b="1" dirty="0" err="1"/>
              <a:t>Luaran</a:t>
            </a:r>
            <a:r>
              <a:rPr lang="en-US" sz="2400" b="1" dirty="0"/>
              <a:t> </a:t>
            </a:r>
            <a:r>
              <a:rPr lang="en-US" sz="2400" b="1" dirty="0" err="1"/>
              <a:t>Penelitian</a:t>
            </a:r>
            <a:r>
              <a:rPr lang="en-US" sz="2400" b="1" dirty="0"/>
              <a:t> </a:t>
            </a:r>
            <a:r>
              <a:rPr lang="en-US" sz="2400" b="1" dirty="0" err="1"/>
              <a:t>dan</a:t>
            </a:r>
            <a:r>
              <a:rPr lang="en-US" sz="2400" b="1" dirty="0"/>
              <a:t> </a:t>
            </a:r>
            <a:r>
              <a:rPr lang="en-US" sz="2400" b="1" dirty="0" err="1"/>
              <a:t>PkM</a:t>
            </a:r>
            <a:r>
              <a:rPr lang="en-US" sz="2400" b="1" dirty="0"/>
              <a:t> </a:t>
            </a:r>
            <a:r>
              <a:rPr lang="en-US" sz="2400" b="1" dirty="0" err="1"/>
              <a:t>Mahasiswa</a:t>
            </a:r>
            <a:endParaRPr lang="en-US" sz="24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283862"/>
              </p:ext>
            </p:extLst>
          </p:nvPr>
        </p:nvGraphicFramePr>
        <p:xfrm>
          <a:off x="3533776" y="125299"/>
          <a:ext cx="5343525" cy="6434321"/>
        </p:xfrm>
        <a:graphic>
          <a:graphicData uri="http://schemas.openxmlformats.org/drawingml/2006/table">
            <a:tbl>
              <a:tblPr/>
              <a:tblGrid>
                <a:gridCol w="4652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02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94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64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51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Judul </a:t>
                      </a: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Luaran Penel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itian/PkM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Tahun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Keterangan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8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pattFill prst="pct20">
                      <a:fgClr>
                        <a:srgbClr val="FFFFFF"/>
                      </a:fgClr>
                      <a:bgClr>
                        <a:srgbClr val="CCCCCC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8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HKI </a:t>
                      </a:r>
                      <a:r>
                        <a:rPr lang="en-US" sz="1200" b="1" baseline="300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</a:t>
                      </a: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: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Paten, 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Paten Sederhana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354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HKI </a:t>
                      </a:r>
                      <a:r>
                        <a:rPr lang="en-US" sz="1200" b="1" baseline="30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1) </a:t>
                      </a:r>
                      <a:r>
                        <a:rPr lang="en-US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Hak Cipta,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Desain Produk Industri,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Perlindungan Varietas Tanaman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Sertifikat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Perlindungan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Varietas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Tanaman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Sertifikat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Pelepasan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Varietas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Sertifikat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Pendaftaran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Varietas</a:t>
                      </a:r>
                      <a:r>
                        <a:rPr lang="en-US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Desain Tata Letak Sirkuit Terpadu, 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lphaLcParenR"/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dll.)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2785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III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Teknologi Tepat Guna, Produk (Produk Terstandarisasi, Produk Tersertifikasi), Karya Seni, Rekayasa Sosial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IV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Buku ber-ISBN</a:t>
                      </a:r>
                      <a:r>
                        <a:rPr lang="en-US" sz="12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sz="1200" b="1" i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Book Chapter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59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034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2. ...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5951">
                <a:tc gridSpan="2">
                  <a:txBody>
                    <a:bodyPr/>
                    <a:lstStyle/>
                    <a:p>
                      <a:pPr marL="180340"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Jumlah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id-ID" sz="1200" baseline="-25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id-ID" sz="12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=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80340" algn="l"/>
                        </a:tabLst>
                      </a:pPr>
                      <a:r>
                        <a:rPr lang="id-ID" sz="12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561" marR="475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7625" y="4716838"/>
            <a:ext cx="336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/>
              <a:t>Keterangan</a:t>
            </a:r>
            <a:r>
              <a:rPr lang="id-ID" sz="1600" b="1" dirty="0"/>
              <a:t>:</a:t>
            </a:r>
            <a:endParaRPr lang="en-US" sz="1600" b="1" dirty="0"/>
          </a:p>
          <a:p>
            <a:r>
              <a:rPr lang="en-US" sz="1600" b="1" baseline="30000" dirty="0"/>
              <a:t>1)</a:t>
            </a:r>
            <a:r>
              <a:rPr lang="en-US" sz="1600" b="1" dirty="0"/>
              <a:t> </a:t>
            </a:r>
            <a:r>
              <a:rPr lang="en-US" sz="1600" b="1" dirty="0" err="1"/>
              <a:t>Luaran</a:t>
            </a:r>
            <a:r>
              <a:rPr lang="en-US" sz="1600" b="1" dirty="0"/>
              <a:t> </a:t>
            </a:r>
            <a:r>
              <a:rPr lang="en-US" sz="1600" b="1" dirty="0" err="1"/>
              <a:t>penelitian</a:t>
            </a:r>
            <a:r>
              <a:rPr lang="en-US" sz="1600" b="1" dirty="0"/>
              <a:t>/</a:t>
            </a:r>
            <a:r>
              <a:rPr lang="en-US" sz="1600" b="1" dirty="0" err="1"/>
              <a:t>PkM</a:t>
            </a:r>
            <a:r>
              <a:rPr lang="en-US" sz="1600" b="1" dirty="0"/>
              <a:t> yang </a:t>
            </a:r>
            <a:r>
              <a:rPr lang="en-US" sz="1600" b="1" dirty="0" err="1"/>
              <a:t>mendapat</a:t>
            </a:r>
            <a:r>
              <a:rPr lang="en-US" sz="1600" b="1" dirty="0"/>
              <a:t> </a:t>
            </a:r>
            <a:r>
              <a:rPr lang="en-US" sz="1600" b="1" dirty="0" err="1"/>
              <a:t>pengakuan</a:t>
            </a:r>
            <a:r>
              <a:rPr lang="en-US" sz="1600" b="1" dirty="0"/>
              <a:t> </a:t>
            </a:r>
            <a:r>
              <a:rPr lang="en-US" sz="1600" b="1" dirty="0" err="1"/>
              <a:t>Hak</a:t>
            </a:r>
            <a:r>
              <a:rPr lang="en-US" sz="1600" b="1" dirty="0"/>
              <a:t> </a:t>
            </a:r>
            <a:r>
              <a:rPr lang="en-US" sz="1600" b="1" dirty="0" err="1"/>
              <a:t>Kekayaan</a:t>
            </a:r>
            <a:r>
              <a:rPr lang="en-US" sz="1600" b="1" dirty="0"/>
              <a:t> </a:t>
            </a:r>
            <a:r>
              <a:rPr lang="en-US" sz="1600" b="1" dirty="0" err="1"/>
              <a:t>Intelektual</a:t>
            </a:r>
            <a:r>
              <a:rPr lang="en-US" sz="1600" b="1" dirty="0"/>
              <a:t> (HKI) </a:t>
            </a:r>
            <a:r>
              <a:rPr lang="en-US" sz="1600" b="1" dirty="0" err="1"/>
              <a:t>dibuktikan</a:t>
            </a:r>
            <a:r>
              <a:rPr lang="en-US" sz="1600" b="1" dirty="0"/>
              <a:t> </a:t>
            </a:r>
            <a:r>
              <a:rPr lang="en-US" sz="1600" b="1" dirty="0" err="1"/>
              <a:t>dengan</a:t>
            </a:r>
            <a:r>
              <a:rPr lang="en-US" sz="1600" b="1" dirty="0"/>
              <a:t> </a:t>
            </a:r>
            <a:r>
              <a:rPr lang="en-US" sz="1600" b="1" dirty="0" err="1"/>
              <a:t>surat</a:t>
            </a:r>
            <a:r>
              <a:rPr lang="en-US" sz="1600" b="1" dirty="0"/>
              <a:t> </a:t>
            </a:r>
            <a:r>
              <a:rPr lang="en-US" sz="1600" b="1" dirty="0" err="1"/>
              <a:t>penetapan</a:t>
            </a:r>
            <a:r>
              <a:rPr lang="en-US" sz="1600" b="1" dirty="0"/>
              <a:t> </a:t>
            </a:r>
            <a:r>
              <a:rPr lang="en-US" sz="1600" b="1" dirty="0" err="1"/>
              <a:t>oleh</a:t>
            </a:r>
            <a:r>
              <a:rPr lang="en-US" sz="1600" b="1" dirty="0"/>
              <a:t> </a:t>
            </a:r>
            <a:r>
              <a:rPr lang="en-US" sz="1600" b="1" dirty="0" err="1"/>
              <a:t>Kemenkumham</a:t>
            </a:r>
            <a:r>
              <a:rPr lang="en-US" sz="1600" b="1" dirty="0"/>
              <a:t> </a:t>
            </a:r>
            <a:r>
              <a:rPr lang="en-US" sz="1600" b="1" dirty="0" err="1"/>
              <a:t>atau</a:t>
            </a:r>
            <a:r>
              <a:rPr lang="en-US" sz="1600" b="1" dirty="0"/>
              <a:t> </a:t>
            </a:r>
            <a:r>
              <a:rPr lang="en-US" sz="1600" b="1" dirty="0" err="1"/>
              <a:t>kementerian</a:t>
            </a:r>
            <a:r>
              <a:rPr lang="en-US" sz="1600" b="1" dirty="0"/>
              <a:t> lain yang </a:t>
            </a:r>
            <a:r>
              <a:rPr lang="en-US" sz="1600" b="1" dirty="0" err="1"/>
              <a:t>berwenang</a:t>
            </a:r>
            <a:r>
              <a:rPr lang="en-US" sz="1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17253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marcusan.net/wp-content/uploads/2014/06/Thank-Yo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200" y="1386835"/>
            <a:ext cx="7019925" cy="4400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7779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12711</TotalTime>
  <Words>5518</Words>
  <Application>Microsoft Macintosh PowerPoint</Application>
  <PresentationFormat>On-screen Show (4:3)</PresentationFormat>
  <Paragraphs>2566</Paragraphs>
  <Slides>59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6" baseType="lpstr">
      <vt:lpstr>Arial</vt:lpstr>
      <vt:lpstr>Arial Rounded MT Bold</vt:lpstr>
      <vt:lpstr>Calibri</vt:lpstr>
      <vt:lpstr>Calibri Light</vt:lpstr>
      <vt:lpstr>Times New Roman</vt:lpstr>
      <vt:lpstr>Wingdings</vt:lpstr>
      <vt:lpstr>Office Theme</vt:lpstr>
      <vt:lpstr>PowerPoint Presentation</vt:lpstr>
      <vt:lpstr>Outline</vt:lpstr>
      <vt:lpstr>Dokumen yang di-submit pada Akreditasi Program Studi 4.0</vt:lpstr>
      <vt:lpstr>PowerPoint Presentation</vt:lpstr>
      <vt:lpstr>Dokumen yang disubmit pada Akreditasi Program Studi 4.0</vt:lpstr>
      <vt:lpstr>Laporan Kinerja Program Studi</vt:lpstr>
      <vt:lpstr>PowerPoint Presentation</vt:lpstr>
      <vt:lpstr>Daftar Program Studi di UPPS</vt:lpstr>
      <vt:lpstr>PowerPoint Presentation</vt:lpstr>
      <vt:lpstr>Tabel 1. Kerjasama Tridharma</vt:lpstr>
      <vt:lpstr>PowerPoint Presentation</vt:lpstr>
      <vt:lpstr>Tabel 2.a Seleksi Mahasiswa</vt:lpstr>
      <vt:lpstr>Tabel 2.b Mahasiswa Asing (Foreign Student) Tuliskan jumlah mahasiswa asing yang terdaftar di seluruh program studi pada UPPS dalam 3 tahun terakhir </vt:lpstr>
      <vt:lpstr>PowerPoint Presentation</vt:lpstr>
      <vt:lpstr>Tabel 3.a.1) Dosen Tetap Perguruan Tinggi yang ditugaskan di Program Studi yang Diakreditasi</vt:lpstr>
      <vt:lpstr>Keterangan 3.a.1) Dosen Tetap Perguruan Tinggi yang ditugaskan di Program Studi yang Diakreditasi (lanjutan)</vt:lpstr>
      <vt:lpstr>Tuliskan DTPS yang ditugaskan sebagai pembimbing utama tugas akhir mahasiswa (Laporan Akhir/Skripsi//Tesis/Disertasi) 1) dalam 3 tahun terakhir dengan mengikuti format berikut ini.  Tabel 3.a.2 Dosen Pembimbing Tugas Akhir</vt:lpstr>
      <vt:lpstr>Tabel 3.a.3) Ekuivalen Waktu Mengajar Penuh (SWMP) Dosen Tetap Perguruan Tinggi</vt:lpstr>
      <vt:lpstr>Tabel 3.a.4) Dosen Tidak Tetap yang ditugaskan di PS yang diakreditasi</vt:lpstr>
      <vt:lpstr>Tabel 3.a.5 Dosen Industri/Praktisi</vt:lpstr>
      <vt:lpstr>Tabel 3.b.1 Pengakuan/Rekognisi DTPS</vt:lpstr>
      <vt:lpstr>Tabel 3.b.2. Penelitian DTPS 1) </vt:lpstr>
      <vt:lpstr>Tabel 3.b.3. Pengabdian kepada Masyarakat (PkM) DTPS 1)</vt:lpstr>
      <vt:lpstr>Tabel 3.b.4. Publikasi Ilmiah DTPS</vt:lpstr>
      <vt:lpstr>Tabel 3.b.4. Pagelaran/pameran/presentasi/publikasi Ilmiah DTPS </vt:lpstr>
      <vt:lpstr>Tabel 3.b.5. Karya ilmiah DTPS yang disitasi dalam 3 tahun terakhir</vt:lpstr>
      <vt:lpstr>Tabel 3.b.6. Produk/Jasa DTPS yang Diadopsi oleh Industri/Masyarakat</vt:lpstr>
      <vt:lpstr>Tabel 3.b.5. Luaran penelitian/PkM Lainnya oleh DTPS</vt:lpstr>
      <vt:lpstr>PowerPoint Presentation</vt:lpstr>
      <vt:lpstr>Tabel 4. Penggunaan Dana</vt:lpstr>
      <vt:lpstr>PowerPoint Presentation</vt:lpstr>
      <vt:lpstr>Tabel 5.a. Kurikulum, Capaian Pembelajaran dan Rencana Pembelajaran</vt:lpstr>
      <vt:lpstr>Tabel 5.b. Integrasi Kegiatan Penelitian/PkM ke dalam Pembelajaran  Tuliskan judul Penelitian/PkM DTPS yang menjadi dasar pengembangan mata kuliah dalam 3 tahun terakhir </vt:lpstr>
      <vt:lpstr>Tabel 5.c. Kepuasan Mahasiswa  Tuliskan hasil pengukuran kepuasan mahasiswa terhadap proses pendidikan.   Data diambil dari hasil studi penelusuran yang dilakukan pada saat TS.</vt:lpstr>
      <vt:lpstr>PowerPoint Presentation</vt:lpstr>
      <vt:lpstr>Tabel 6.a Penelitian DTPS yang melibatkan Mahasiswa Tuliskan data penelitian DTPS yang dalam pelaksanaannya melibatkan mahasiswa Program Studi pada TS-2 sampai dengan TS  </vt:lpstr>
      <vt:lpstr>Tabel 6.b Penelitian DTPS yang menjadi rujukan tema tesis/disertasi Tuliskan data penelitian DTPS yang menjadi rujukan tema tesis/disertasi mahasiswa Program Studi pada TS-2 sampai dengan TS  </vt:lpstr>
      <vt:lpstr>PowerPoint Presentation</vt:lpstr>
      <vt:lpstr>Tabel 7. PkM DTPS yang melibatkan mahasiswa Tuliskan data pengabdian kepada masyarakat (PkM) DTPS yang dalam pelaksanaannya melibatkan mahasiswa Program Studi pada TS-2 sampai dengan TS</vt:lpstr>
      <vt:lpstr>PowerPoint Presentation</vt:lpstr>
      <vt:lpstr>Tabel 8.a. IPK Lulusan  Tuliskan data Indeks Prestasi Kumulatif (IPK) lulusan dalam 3 tahun terakhir. Data dilengkapi dengan jumlah lulusan pada setiap tahun kelulusan.</vt:lpstr>
      <vt:lpstr>Tabel 8.b.1) Prestasi Akademik Mahasiswa  Tuliskan prestasi akademik yang dicapai mahasiswa PS dalam 5 tahun terakhir.  Data dilengkapi dengan keterangan kegiatan prestasi yang diikuti (nama kegiatan, tahun, tingkat, dan prestasi yang dicapai).</vt:lpstr>
      <vt:lpstr>Tabel 8.b.2) Prestasi Non Akademik Mahasiswa  Tuliskan prestasi non akademik yang dicapai mahasiswa PS dalam 5 tahun terakhir. Data dilengkapi dengan keterangan kegiatan prestasi yang diikuti (nama kegiatan, tahun, tingkat, dan prestasi yang dicapai).</vt:lpstr>
      <vt:lpstr>Tabel 8.c. Masa Studi Lulusan Program Program Diploma Tiga</vt:lpstr>
      <vt:lpstr>Tabel 8.c. Masa Studi Lulusan Program Sarjana/Sarjana Terapan</vt:lpstr>
      <vt:lpstr>Tabel 8.c. Masa Studi Lulusan Program Magister/Magister Terapan/Spesialis</vt:lpstr>
      <vt:lpstr>Tabel 8.c. Masa Studi Lulusan Program Doktor/Doktor Terapan/Sub-spesialis</vt:lpstr>
      <vt:lpstr>Tabel 8.d.1. Waktu Tunggu Lulusan Program Diploma Tiga</vt:lpstr>
      <vt:lpstr>Tabel 8.d.1 Waktu Tunggu Lulusan Program Sarjana </vt:lpstr>
      <vt:lpstr>Tabel 8.d.1. Waktu Tunggu Lulusan Program Sarjana Terapan</vt:lpstr>
      <vt:lpstr>Tabel 8.d.2) Kesesuaian Bidang Kerja Lulusan</vt:lpstr>
      <vt:lpstr>Tabel 8.e.1. Tempat Kerja Lulusan</vt:lpstr>
      <vt:lpstr>Tabel 8.e. 2. Kepuasan Pengguna</vt:lpstr>
      <vt:lpstr>Tabel 8.f.1 Publikasi Ilmiah Mahasiswa  Tuliskan jumlah publikasi ilmiah mahasiswa baik yang dihasilkan bersama dosen maupun tidak dengan judul yang relevan dengan bidang program studi dalam 3 tahun terakhir.</vt:lpstr>
      <vt:lpstr>Tabel 8.f.1. Pagelaran/pameran/presentasi/publikasi Ilmiah Mahasiswa</vt:lpstr>
      <vt:lpstr>Diisi oleh pengusul dari Program Studi pada program Magister/Magister Terapan/Doktor/Doktor Terapan.  Judul artikel yang disitasi harus relevan dengan bidang Program Studi. </vt:lpstr>
      <vt:lpstr>Jenis produk/jasa harus relevan dengan bidang Program Studi.  Diisi oleh Program Diploma III/Sarjana Terapan/Magister Terapan/Doktor Terapan.</vt:lpstr>
      <vt:lpstr>Tabel 8.f.3 Luaran Lainnya yang dihasilkan Mahasiswa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INSTRUMEN AKREDITASI PROGRAM STUDI</dc:title>
  <dc:creator>Saepudin Nirwan</dc:creator>
  <cp:lastModifiedBy>ahyar yuniawan</cp:lastModifiedBy>
  <cp:revision>417</cp:revision>
  <cp:lastPrinted>2018-12-01T02:50:10Z</cp:lastPrinted>
  <dcterms:created xsi:type="dcterms:W3CDTF">2018-11-23T08:58:59Z</dcterms:created>
  <dcterms:modified xsi:type="dcterms:W3CDTF">2019-07-01T10:09:43Z</dcterms:modified>
</cp:coreProperties>
</file>